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sldIdLst>
    <p:sldId id="257" r:id="rId5"/>
    <p:sldId id="258" r:id="rId6"/>
    <p:sldId id="259" r:id="rId7"/>
    <p:sldId id="256" r:id="rId8"/>
    <p:sldId id="261" r:id="rId9"/>
    <p:sldId id="26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0" d="100"/>
          <a:sy n="110" d="100"/>
        </p:scale>
        <p:origin x="59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628CEF-306E-4EF8-9DBE-3D3A0D8B0568}" type="datetimeFigureOut">
              <a:rPr lang="nl-NL"/>
              <a:t>19-6-2017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5612AB-470E-416A-982A-E5B8F29C11B6}" type="slidenum">
              <a:rPr lang="nl-NL"/>
              <a:t>‹nr.›</a:t>
            </a:fld>
            <a:endParaRPr lang="nl-NL"/>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endParaRPr lang="en-US"/>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a:p>
        </p:txBody>
      </p:sp>
      <p:sp>
        <p:nvSpPr>
          <p:cNvPr id="4" name="Tijdelijke aanduiding voor datum 3"/>
          <p:cNvSpPr>
            <a:spLocks noGrp="1"/>
          </p:cNvSpPr>
          <p:nvPr>
            <p:ph type="dt" sz="half" idx="10"/>
          </p:nvPr>
        </p:nvSpPr>
        <p:spPr/>
        <p:txBody>
          <a:bodyPr/>
          <a:lstStyle/>
          <a:p>
            <a:fld id="{859D1795-07C7-4243-A9FF-03A305525278}" type="datetimeFigureOut">
              <a:rPr lang="en-US" smtClean="0"/>
              <a:t>6/19/2017</a:t>
            </a:fld>
            <a:endParaRPr lang="en-US"/>
          </a:p>
        </p:txBody>
      </p:sp>
      <p:sp>
        <p:nvSpPr>
          <p:cNvPr id="5" name="Tijdelijke aanduiding voor voettekst 4"/>
          <p:cNvSpPr>
            <a:spLocks noGrp="1"/>
          </p:cNvSpPr>
          <p:nvPr>
            <p:ph type="ftr" sz="quarter" idx="11"/>
          </p:nvPr>
        </p:nvSpPr>
        <p:spPr/>
        <p:txBody>
          <a:bodyPr/>
          <a:lstStyle/>
          <a:p>
            <a:endParaRPr lang="en-US"/>
          </a:p>
        </p:txBody>
      </p:sp>
      <p:sp>
        <p:nvSpPr>
          <p:cNvPr id="6" name="Tijdelijke aanduiding voor dianummer 5"/>
          <p:cNvSpPr>
            <a:spLocks noGrp="1"/>
          </p:cNvSpPr>
          <p:nvPr>
            <p:ph type="sldNum" sz="quarter" idx="12"/>
          </p:nvPr>
        </p:nvSpPr>
        <p:spPr/>
        <p:txBody>
          <a:bodyPr/>
          <a:lstStyle/>
          <a:p>
            <a:fld id="{2EE9FBF8-D71A-4D48-9520-FCE0F5CFDC6B}" type="slidenum">
              <a:rPr lang="en-US" smtClean="0"/>
              <a:t>‹nr.›</a:t>
            </a:fld>
            <a:endParaRPr lang="en-US"/>
          </a:p>
        </p:txBody>
      </p:sp>
    </p:spTree>
    <p:extLst>
      <p:ext uri="{BB962C8B-B14F-4D97-AF65-F5344CB8AC3E}">
        <p14:creationId xmlns:p14="http://schemas.microsoft.com/office/powerpoint/2010/main" val="2092992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ijdelijke aanduiding voor datum 3"/>
          <p:cNvSpPr>
            <a:spLocks noGrp="1"/>
          </p:cNvSpPr>
          <p:nvPr>
            <p:ph type="dt" sz="half" idx="10"/>
          </p:nvPr>
        </p:nvSpPr>
        <p:spPr/>
        <p:txBody>
          <a:bodyPr/>
          <a:lstStyle/>
          <a:p>
            <a:fld id="{859D1795-07C7-4243-A9FF-03A305525278}" type="datetimeFigureOut">
              <a:rPr lang="en-US" smtClean="0"/>
              <a:t>6/19/2017</a:t>
            </a:fld>
            <a:endParaRPr lang="en-US"/>
          </a:p>
        </p:txBody>
      </p:sp>
      <p:sp>
        <p:nvSpPr>
          <p:cNvPr id="5" name="Tijdelijke aanduiding voor voettekst 4"/>
          <p:cNvSpPr>
            <a:spLocks noGrp="1"/>
          </p:cNvSpPr>
          <p:nvPr>
            <p:ph type="ftr" sz="quarter" idx="11"/>
          </p:nvPr>
        </p:nvSpPr>
        <p:spPr/>
        <p:txBody>
          <a:bodyPr/>
          <a:lstStyle/>
          <a:p>
            <a:endParaRPr lang="en-US"/>
          </a:p>
        </p:txBody>
      </p:sp>
      <p:sp>
        <p:nvSpPr>
          <p:cNvPr id="6" name="Tijdelijke aanduiding voor dianummer 5"/>
          <p:cNvSpPr>
            <a:spLocks noGrp="1"/>
          </p:cNvSpPr>
          <p:nvPr>
            <p:ph type="sldNum" sz="quarter" idx="12"/>
          </p:nvPr>
        </p:nvSpPr>
        <p:spPr/>
        <p:txBody>
          <a:bodyPr/>
          <a:lstStyle/>
          <a:p>
            <a:fld id="{2EE9FBF8-D71A-4D48-9520-FCE0F5CFDC6B}" type="slidenum">
              <a:rPr lang="en-US" smtClean="0"/>
              <a:t>‹nr.›</a:t>
            </a:fld>
            <a:endParaRPr lang="en-US"/>
          </a:p>
        </p:txBody>
      </p:sp>
    </p:spTree>
    <p:extLst>
      <p:ext uri="{BB962C8B-B14F-4D97-AF65-F5344CB8AC3E}">
        <p14:creationId xmlns:p14="http://schemas.microsoft.com/office/powerpoint/2010/main" val="40035790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endParaRPr lang="en-US"/>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ijdelijke aanduiding voor datum 3"/>
          <p:cNvSpPr>
            <a:spLocks noGrp="1"/>
          </p:cNvSpPr>
          <p:nvPr>
            <p:ph type="dt" sz="half" idx="10"/>
          </p:nvPr>
        </p:nvSpPr>
        <p:spPr/>
        <p:txBody>
          <a:bodyPr/>
          <a:lstStyle/>
          <a:p>
            <a:fld id="{859D1795-07C7-4243-A9FF-03A305525278}" type="datetimeFigureOut">
              <a:rPr lang="en-US" smtClean="0"/>
              <a:t>6/19/2017</a:t>
            </a:fld>
            <a:endParaRPr lang="en-US"/>
          </a:p>
        </p:txBody>
      </p:sp>
      <p:sp>
        <p:nvSpPr>
          <p:cNvPr id="5" name="Tijdelijke aanduiding voor voettekst 4"/>
          <p:cNvSpPr>
            <a:spLocks noGrp="1"/>
          </p:cNvSpPr>
          <p:nvPr>
            <p:ph type="ftr" sz="quarter" idx="11"/>
          </p:nvPr>
        </p:nvSpPr>
        <p:spPr/>
        <p:txBody>
          <a:bodyPr/>
          <a:lstStyle/>
          <a:p>
            <a:endParaRPr lang="en-US"/>
          </a:p>
        </p:txBody>
      </p:sp>
      <p:sp>
        <p:nvSpPr>
          <p:cNvPr id="6" name="Tijdelijke aanduiding voor dianummer 5"/>
          <p:cNvSpPr>
            <a:spLocks noGrp="1"/>
          </p:cNvSpPr>
          <p:nvPr>
            <p:ph type="sldNum" sz="quarter" idx="12"/>
          </p:nvPr>
        </p:nvSpPr>
        <p:spPr/>
        <p:txBody>
          <a:bodyPr/>
          <a:lstStyle/>
          <a:p>
            <a:fld id="{2EE9FBF8-D71A-4D48-9520-FCE0F5CFDC6B}" type="slidenum">
              <a:rPr lang="en-US" smtClean="0"/>
              <a:t>‹nr.›</a:t>
            </a:fld>
            <a:endParaRPr lang="en-US"/>
          </a:p>
        </p:txBody>
      </p:sp>
    </p:spTree>
    <p:extLst>
      <p:ext uri="{BB962C8B-B14F-4D97-AF65-F5344CB8AC3E}">
        <p14:creationId xmlns:p14="http://schemas.microsoft.com/office/powerpoint/2010/main" val="389845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en-US"/>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ijdelijke aanduiding voor datum 3"/>
          <p:cNvSpPr>
            <a:spLocks noGrp="1"/>
          </p:cNvSpPr>
          <p:nvPr>
            <p:ph type="dt" sz="half" idx="10"/>
          </p:nvPr>
        </p:nvSpPr>
        <p:spPr/>
        <p:txBody>
          <a:bodyPr/>
          <a:lstStyle/>
          <a:p>
            <a:fld id="{859D1795-07C7-4243-A9FF-03A305525278}" type="datetimeFigureOut">
              <a:rPr lang="en-US" smtClean="0"/>
              <a:t>6/19/2017</a:t>
            </a:fld>
            <a:endParaRPr lang="en-US"/>
          </a:p>
        </p:txBody>
      </p:sp>
      <p:sp>
        <p:nvSpPr>
          <p:cNvPr id="5" name="Tijdelijke aanduiding voor voettekst 4"/>
          <p:cNvSpPr>
            <a:spLocks noGrp="1"/>
          </p:cNvSpPr>
          <p:nvPr>
            <p:ph type="ftr" sz="quarter" idx="11"/>
          </p:nvPr>
        </p:nvSpPr>
        <p:spPr/>
        <p:txBody>
          <a:bodyPr/>
          <a:lstStyle/>
          <a:p>
            <a:endParaRPr lang="en-US"/>
          </a:p>
        </p:txBody>
      </p:sp>
      <p:sp>
        <p:nvSpPr>
          <p:cNvPr id="6" name="Tijdelijke aanduiding voor dianummer 5"/>
          <p:cNvSpPr>
            <a:spLocks noGrp="1"/>
          </p:cNvSpPr>
          <p:nvPr>
            <p:ph type="sldNum" sz="quarter" idx="12"/>
          </p:nvPr>
        </p:nvSpPr>
        <p:spPr/>
        <p:txBody>
          <a:bodyPr/>
          <a:lstStyle/>
          <a:p>
            <a:fld id="{2EE9FBF8-D71A-4D48-9520-FCE0F5CFDC6B}" type="slidenum">
              <a:rPr lang="en-US" smtClean="0"/>
              <a:t>‹nr.›</a:t>
            </a:fld>
            <a:endParaRPr lang="en-US"/>
          </a:p>
        </p:txBody>
      </p:sp>
    </p:spTree>
    <p:extLst>
      <p:ext uri="{BB962C8B-B14F-4D97-AF65-F5344CB8AC3E}">
        <p14:creationId xmlns:p14="http://schemas.microsoft.com/office/powerpoint/2010/main" val="2260992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endParaRPr lang="en-US"/>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859D1795-07C7-4243-A9FF-03A305525278}" type="datetimeFigureOut">
              <a:rPr lang="en-US" smtClean="0"/>
              <a:t>6/19/2017</a:t>
            </a:fld>
            <a:endParaRPr lang="en-US"/>
          </a:p>
        </p:txBody>
      </p:sp>
      <p:sp>
        <p:nvSpPr>
          <p:cNvPr id="5" name="Tijdelijke aanduiding voor voettekst 4"/>
          <p:cNvSpPr>
            <a:spLocks noGrp="1"/>
          </p:cNvSpPr>
          <p:nvPr>
            <p:ph type="ftr" sz="quarter" idx="11"/>
          </p:nvPr>
        </p:nvSpPr>
        <p:spPr/>
        <p:txBody>
          <a:bodyPr/>
          <a:lstStyle/>
          <a:p>
            <a:endParaRPr lang="en-US"/>
          </a:p>
        </p:txBody>
      </p:sp>
      <p:sp>
        <p:nvSpPr>
          <p:cNvPr id="6" name="Tijdelijke aanduiding voor dianummer 5"/>
          <p:cNvSpPr>
            <a:spLocks noGrp="1"/>
          </p:cNvSpPr>
          <p:nvPr>
            <p:ph type="sldNum" sz="quarter" idx="12"/>
          </p:nvPr>
        </p:nvSpPr>
        <p:spPr/>
        <p:txBody>
          <a:bodyPr/>
          <a:lstStyle/>
          <a:p>
            <a:fld id="{2EE9FBF8-D71A-4D48-9520-FCE0F5CFDC6B}" type="slidenum">
              <a:rPr lang="en-US" smtClean="0"/>
              <a:t>‹nr.›</a:t>
            </a:fld>
            <a:endParaRPr lang="en-US"/>
          </a:p>
        </p:txBody>
      </p:sp>
    </p:spTree>
    <p:extLst>
      <p:ext uri="{BB962C8B-B14F-4D97-AF65-F5344CB8AC3E}">
        <p14:creationId xmlns:p14="http://schemas.microsoft.com/office/powerpoint/2010/main" val="3739817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en-US"/>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ijdelijke aanduiding voor datum 4"/>
          <p:cNvSpPr>
            <a:spLocks noGrp="1"/>
          </p:cNvSpPr>
          <p:nvPr>
            <p:ph type="dt" sz="half" idx="10"/>
          </p:nvPr>
        </p:nvSpPr>
        <p:spPr/>
        <p:txBody>
          <a:bodyPr/>
          <a:lstStyle/>
          <a:p>
            <a:fld id="{859D1795-07C7-4243-A9FF-03A305525278}" type="datetimeFigureOut">
              <a:rPr lang="en-US" smtClean="0"/>
              <a:t>6/19/2017</a:t>
            </a:fld>
            <a:endParaRPr lang="en-US"/>
          </a:p>
        </p:txBody>
      </p:sp>
      <p:sp>
        <p:nvSpPr>
          <p:cNvPr id="6" name="Tijdelijke aanduiding voor voettekst 5"/>
          <p:cNvSpPr>
            <a:spLocks noGrp="1"/>
          </p:cNvSpPr>
          <p:nvPr>
            <p:ph type="ftr" sz="quarter" idx="11"/>
          </p:nvPr>
        </p:nvSpPr>
        <p:spPr/>
        <p:txBody>
          <a:bodyPr/>
          <a:lstStyle/>
          <a:p>
            <a:endParaRPr lang="en-US"/>
          </a:p>
        </p:txBody>
      </p:sp>
      <p:sp>
        <p:nvSpPr>
          <p:cNvPr id="7" name="Tijdelijke aanduiding voor dianummer 6"/>
          <p:cNvSpPr>
            <a:spLocks noGrp="1"/>
          </p:cNvSpPr>
          <p:nvPr>
            <p:ph type="sldNum" sz="quarter" idx="12"/>
          </p:nvPr>
        </p:nvSpPr>
        <p:spPr/>
        <p:txBody>
          <a:bodyPr/>
          <a:lstStyle/>
          <a:p>
            <a:fld id="{2EE9FBF8-D71A-4D48-9520-FCE0F5CFDC6B}" type="slidenum">
              <a:rPr lang="en-US" smtClean="0"/>
              <a:t>‹nr.›</a:t>
            </a:fld>
            <a:endParaRPr lang="en-US"/>
          </a:p>
        </p:txBody>
      </p:sp>
    </p:spTree>
    <p:extLst>
      <p:ext uri="{BB962C8B-B14F-4D97-AF65-F5344CB8AC3E}">
        <p14:creationId xmlns:p14="http://schemas.microsoft.com/office/powerpoint/2010/main" val="459447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endParaRPr lang="en-US"/>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Tijdelijke aanduiding voor datum 6"/>
          <p:cNvSpPr>
            <a:spLocks noGrp="1"/>
          </p:cNvSpPr>
          <p:nvPr>
            <p:ph type="dt" sz="half" idx="10"/>
          </p:nvPr>
        </p:nvSpPr>
        <p:spPr/>
        <p:txBody>
          <a:bodyPr/>
          <a:lstStyle/>
          <a:p>
            <a:fld id="{859D1795-07C7-4243-A9FF-03A305525278}" type="datetimeFigureOut">
              <a:rPr lang="en-US" smtClean="0"/>
              <a:t>6/19/2017</a:t>
            </a:fld>
            <a:endParaRPr lang="en-US"/>
          </a:p>
        </p:txBody>
      </p:sp>
      <p:sp>
        <p:nvSpPr>
          <p:cNvPr id="8" name="Tijdelijke aanduiding voor voettekst 7"/>
          <p:cNvSpPr>
            <a:spLocks noGrp="1"/>
          </p:cNvSpPr>
          <p:nvPr>
            <p:ph type="ftr" sz="quarter" idx="11"/>
          </p:nvPr>
        </p:nvSpPr>
        <p:spPr/>
        <p:txBody>
          <a:bodyPr/>
          <a:lstStyle/>
          <a:p>
            <a:endParaRPr lang="en-US"/>
          </a:p>
        </p:txBody>
      </p:sp>
      <p:sp>
        <p:nvSpPr>
          <p:cNvPr id="9" name="Tijdelijke aanduiding voor dianummer 8"/>
          <p:cNvSpPr>
            <a:spLocks noGrp="1"/>
          </p:cNvSpPr>
          <p:nvPr>
            <p:ph type="sldNum" sz="quarter" idx="12"/>
          </p:nvPr>
        </p:nvSpPr>
        <p:spPr/>
        <p:txBody>
          <a:bodyPr/>
          <a:lstStyle/>
          <a:p>
            <a:fld id="{2EE9FBF8-D71A-4D48-9520-FCE0F5CFDC6B}" type="slidenum">
              <a:rPr lang="en-US" smtClean="0"/>
              <a:t>‹nr.›</a:t>
            </a:fld>
            <a:endParaRPr lang="en-US"/>
          </a:p>
        </p:txBody>
      </p:sp>
    </p:spTree>
    <p:extLst>
      <p:ext uri="{BB962C8B-B14F-4D97-AF65-F5344CB8AC3E}">
        <p14:creationId xmlns:p14="http://schemas.microsoft.com/office/powerpoint/2010/main" val="2682466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en-US"/>
          </a:p>
        </p:txBody>
      </p:sp>
      <p:sp>
        <p:nvSpPr>
          <p:cNvPr id="3" name="Tijdelijke aanduiding voor datum 2"/>
          <p:cNvSpPr>
            <a:spLocks noGrp="1"/>
          </p:cNvSpPr>
          <p:nvPr>
            <p:ph type="dt" sz="half" idx="10"/>
          </p:nvPr>
        </p:nvSpPr>
        <p:spPr/>
        <p:txBody>
          <a:bodyPr/>
          <a:lstStyle/>
          <a:p>
            <a:fld id="{859D1795-07C7-4243-A9FF-03A305525278}" type="datetimeFigureOut">
              <a:rPr lang="en-US" smtClean="0"/>
              <a:t>6/19/2017</a:t>
            </a:fld>
            <a:endParaRPr lang="en-US"/>
          </a:p>
        </p:txBody>
      </p:sp>
      <p:sp>
        <p:nvSpPr>
          <p:cNvPr id="4" name="Tijdelijke aanduiding voor voettekst 3"/>
          <p:cNvSpPr>
            <a:spLocks noGrp="1"/>
          </p:cNvSpPr>
          <p:nvPr>
            <p:ph type="ftr" sz="quarter" idx="11"/>
          </p:nvPr>
        </p:nvSpPr>
        <p:spPr/>
        <p:txBody>
          <a:bodyPr/>
          <a:lstStyle/>
          <a:p>
            <a:endParaRPr lang="en-US"/>
          </a:p>
        </p:txBody>
      </p:sp>
      <p:sp>
        <p:nvSpPr>
          <p:cNvPr id="5" name="Tijdelijke aanduiding voor dianummer 4"/>
          <p:cNvSpPr>
            <a:spLocks noGrp="1"/>
          </p:cNvSpPr>
          <p:nvPr>
            <p:ph type="sldNum" sz="quarter" idx="12"/>
          </p:nvPr>
        </p:nvSpPr>
        <p:spPr/>
        <p:txBody>
          <a:bodyPr/>
          <a:lstStyle/>
          <a:p>
            <a:fld id="{2EE9FBF8-D71A-4D48-9520-FCE0F5CFDC6B}" type="slidenum">
              <a:rPr lang="en-US" smtClean="0"/>
              <a:t>‹nr.›</a:t>
            </a:fld>
            <a:endParaRPr lang="en-US"/>
          </a:p>
        </p:txBody>
      </p:sp>
    </p:spTree>
    <p:extLst>
      <p:ext uri="{BB962C8B-B14F-4D97-AF65-F5344CB8AC3E}">
        <p14:creationId xmlns:p14="http://schemas.microsoft.com/office/powerpoint/2010/main" val="802394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859D1795-07C7-4243-A9FF-03A305525278}" type="datetimeFigureOut">
              <a:rPr lang="en-US" smtClean="0"/>
              <a:t>6/19/2017</a:t>
            </a:fld>
            <a:endParaRPr lang="en-US"/>
          </a:p>
        </p:txBody>
      </p:sp>
      <p:sp>
        <p:nvSpPr>
          <p:cNvPr id="3" name="Tijdelijke aanduiding voor voettekst 2"/>
          <p:cNvSpPr>
            <a:spLocks noGrp="1"/>
          </p:cNvSpPr>
          <p:nvPr>
            <p:ph type="ftr" sz="quarter" idx="11"/>
          </p:nvPr>
        </p:nvSpPr>
        <p:spPr/>
        <p:txBody>
          <a:bodyPr/>
          <a:lstStyle/>
          <a:p>
            <a:endParaRPr lang="en-US"/>
          </a:p>
        </p:txBody>
      </p:sp>
      <p:sp>
        <p:nvSpPr>
          <p:cNvPr id="4" name="Tijdelijke aanduiding voor dianummer 3"/>
          <p:cNvSpPr>
            <a:spLocks noGrp="1"/>
          </p:cNvSpPr>
          <p:nvPr>
            <p:ph type="sldNum" sz="quarter" idx="12"/>
          </p:nvPr>
        </p:nvSpPr>
        <p:spPr/>
        <p:txBody>
          <a:bodyPr/>
          <a:lstStyle/>
          <a:p>
            <a:fld id="{2EE9FBF8-D71A-4D48-9520-FCE0F5CFDC6B}" type="slidenum">
              <a:rPr lang="en-US" smtClean="0"/>
              <a:t>‹nr.›</a:t>
            </a:fld>
            <a:endParaRPr lang="en-US"/>
          </a:p>
        </p:txBody>
      </p:sp>
    </p:spTree>
    <p:extLst>
      <p:ext uri="{BB962C8B-B14F-4D97-AF65-F5344CB8AC3E}">
        <p14:creationId xmlns:p14="http://schemas.microsoft.com/office/powerpoint/2010/main" val="2827507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en-US"/>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859D1795-07C7-4243-A9FF-03A305525278}" type="datetimeFigureOut">
              <a:rPr lang="en-US" smtClean="0"/>
              <a:t>6/19/2017</a:t>
            </a:fld>
            <a:endParaRPr lang="en-US"/>
          </a:p>
        </p:txBody>
      </p:sp>
      <p:sp>
        <p:nvSpPr>
          <p:cNvPr id="6" name="Tijdelijke aanduiding voor voettekst 5"/>
          <p:cNvSpPr>
            <a:spLocks noGrp="1"/>
          </p:cNvSpPr>
          <p:nvPr>
            <p:ph type="ftr" sz="quarter" idx="11"/>
          </p:nvPr>
        </p:nvSpPr>
        <p:spPr/>
        <p:txBody>
          <a:bodyPr/>
          <a:lstStyle/>
          <a:p>
            <a:endParaRPr lang="en-US"/>
          </a:p>
        </p:txBody>
      </p:sp>
      <p:sp>
        <p:nvSpPr>
          <p:cNvPr id="7" name="Tijdelijke aanduiding voor dianummer 6"/>
          <p:cNvSpPr>
            <a:spLocks noGrp="1"/>
          </p:cNvSpPr>
          <p:nvPr>
            <p:ph type="sldNum" sz="quarter" idx="12"/>
          </p:nvPr>
        </p:nvSpPr>
        <p:spPr/>
        <p:txBody>
          <a:bodyPr/>
          <a:lstStyle/>
          <a:p>
            <a:fld id="{2EE9FBF8-D71A-4D48-9520-FCE0F5CFDC6B}" type="slidenum">
              <a:rPr lang="en-US" smtClean="0"/>
              <a:t>‹nr.›</a:t>
            </a:fld>
            <a:endParaRPr lang="en-US"/>
          </a:p>
        </p:txBody>
      </p:sp>
    </p:spTree>
    <p:extLst>
      <p:ext uri="{BB962C8B-B14F-4D97-AF65-F5344CB8AC3E}">
        <p14:creationId xmlns:p14="http://schemas.microsoft.com/office/powerpoint/2010/main" val="1639877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en-US"/>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859D1795-07C7-4243-A9FF-03A305525278}" type="datetimeFigureOut">
              <a:rPr lang="en-US" smtClean="0"/>
              <a:t>6/19/2017</a:t>
            </a:fld>
            <a:endParaRPr lang="en-US"/>
          </a:p>
        </p:txBody>
      </p:sp>
      <p:sp>
        <p:nvSpPr>
          <p:cNvPr id="6" name="Tijdelijke aanduiding voor voettekst 5"/>
          <p:cNvSpPr>
            <a:spLocks noGrp="1"/>
          </p:cNvSpPr>
          <p:nvPr>
            <p:ph type="ftr" sz="quarter" idx="11"/>
          </p:nvPr>
        </p:nvSpPr>
        <p:spPr/>
        <p:txBody>
          <a:bodyPr/>
          <a:lstStyle/>
          <a:p>
            <a:endParaRPr lang="en-US"/>
          </a:p>
        </p:txBody>
      </p:sp>
      <p:sp>
        <p:nvSpPr>
          <p:cNvPr id="7" name="Tijdelijke aanduiding voor dianummer 6"/>
          <p:cNvSpPr>
            <a:spLocks noGrp="1"/>
          </p:cNvSpPr>
          <p:nvPr>
            <p:ph type="sldNum" sz="quarter" idx="12"/>
          </p:nvPr>
        </p:nvSpPr>
        <p:spPr/>
        <p:txBody>
          <a:bodyPr/>
          <a:lstStyle/>
          <a:p>
            <a:fld id="{2EE9FBF8-D71A-4D48-9520-FCE0F5CFDC6B}" type="slidenum">
              <a:rPr lang="en-US" smtClean="0"/>
              <a:t>‹nr.›</a:t>
            </a:fld>
            <a:endParaRPr lang="en-US"/>
          </a:p>
        </p:txBody>
      </p:sp>
    </p:spTree>
    <p:extLst>
      <p:ext uri="{BB962C8B-B14F-4D97-AF65-F5344CB8AC3E}">
        <p14:creationId xmlns:p14="http://schemas.microsoft.com/office/powerpoint/2010/main" val="2958670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endParaRPr lang="en-US"/>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9D1795-07C7-4243-A9FF-03A305525278}" type="datetimeFigureOut">
              <a:rPr lang="en-US" smtClean="0"/>
              <a:t>6/19/2017</a:t>
            </a:fld>
            <a:endParaRPr lang="en-US"/>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E9FBF8-D71A-4D48-9520-FCE0F5CFDC6B}" type="slidenum">
              <a:rPr lang="en-US" smtClean="0"/>
              <a:t>‹nr.›</a:t>
            </a:fld>
            <a:endParaRPr lang="en-US"/>
          </a:p>
        </p:txBody>
      </p:sp>
    </p:spTree>
    <p:extLst>
      <p:ext uri="{BB962C8B-B14F-4D97-AF65-F5344CB8AC3E}">
        <p14:creationId xmlns:p14="http://schemas.microsoft.com/office/powerpoint/2010/main" val="35311185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4.jpg"/><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535709" y="808339"/>
            <a:ext cx="11194473" cy="4801314"/>
          </a:xfrm>
          <a:prstGeom prst="rect">
            <a:avLst/>
          </a:prstGeom>
        </p:spPr>
        <p:txBody>
          <a:bodyPr wrap="square" anchor="t">
            <a:spAutoFit/>
          </a:bodyPr>
          <a:lstStyle/>
          <a:p>
            <a:r>
              <a:rPr lang="nl-NL" b="1"/>
              <a:t>Maatschap </a:t>
            </a:r>
            <a:r>
              <a:rPr lang="nl-NL" b="1" err="1"/>
              <a:t>Demand</a:t>
            </a:r>
            <a:r>
              <a:rPr lang="nl-NL"/>
              <a:t/>
            </a:r>
            <a:br>
              <a:rPr lang="nl-NL"/>
            </a:br>
            <a:endParaRPr lang="nl-NL"/>
          </a:p>
          <a:p>
            <a:r>
              <a:rPr lang="nl-NL"/>
              <a:t>De maten vormen een collectief van initiatiefrijke, ervaren (15 jaar of meer) en gedreven zelfstandige ondernemers. We vinden dat de bedrijfsvraagstukken leidend zijn. IT-producten en -pakketten, architectuur, methoden en technieken zijn hulpmiddelen en geen doelen op zich.</a:t>
            </a:r>
          </a:p>
          <a:p>
            <a:r>
              <a:rPr lang="nl-NL"/>
              <a:t>Het ondersteunen van de opdrachtgever bij het </a:t>
            </a:r>
            <a:r>
              <a:rPr lang="nl-NL" err="1"/>
              <a:t>demand</a:t>
            </a:r>
            <a:r>
              <a:rPr lang="nl-NL"/>
              <a:t>-vraagstuk en het stellen van de goede vraag aan de IT-leverende partij, staat bij ons centraal.</a:t>
            </a:r>
          </a:p>
          <a:p>
            <a:r>
              <a:rPr lang="nl-NL"/>
              <a:t>We zijn zelfstandig ondernemers zonder binding aan een product of methode. We zijn een verrijking, geen beperking van uw organisatie en we voeren uw agenda uit.</a:t>
            </a:r>
          </a:p>
          <a:p>
            <a:endParaRPr lang="nl-NL"/>
          </a:p>
          <a:p>
            <a:r>
              <a:rPr lang="nl-NL" b="1"/>
              <a:t>Hoe we werken</a:t>
            </a:r>
            <a:endParaRPr lang="nl-NL"/>
          </a:p>
          <a:p>
            <a:r>
              <a:rPr lang="nl-NL"/>
              <a:t>We helpen de beslisser beslissen. Dit doen we door de business eisen en wensen helder te maken en die te vertalen in (business en IT) oplossingen. Het vormen van oplossingen doen we door het toepassen van, door de jaren heen, bij andere klanten opgebouwde best </a:t>
            </a:r>
            <a:r>
              <a:rPr lang="nl-NL" err="1"/>
              <a:t>practices</a:t>
            </a:r>
            <a:r>
              <a:rPr lang="nl-NL"/>
              <a:t>.</a:t>
            </a:r>
          </a:p>
          <a:p>
            <a:r>
              <a:rPr lang="nl-NL"/>
              <a:t>Elk van onze ondernemers wordt ondersteund door een omvangrijk kennisnetwerk. We wisselen ervaringen uit en bouwen actief aan onze vakkennis. Op die manier garanderen we dat onze kennis up-to-date is en relevant blijft.</a:t>
            </a:r>
          </a:p>
          <a:p>
            <a:r>
              <a:rPr lang="nl-NL"/>
              <a:t>De maatschap levert een onder de door de Belastingdienst goedgekeurde modelovereenkomst.</a:t>
            </a:r>
          </a:p>
        </p:txBody>
      </p:sp>
    </p:spTree>
    <p:extLst>
      <p:ext uri="{BB962C8B-B14F-4D97-AF65-F5344CB8AC3E}">
        <p14:creationId xmlns:p14="http://schemas.microsoft.com/office/powerpoint/2010/main" val="40626961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535709" y="466584"/>
            <a:ext cx="11194473" cy="5909310"/>
          </a:xfrm>
          <a:prstGeom prst="rect">
            <a:avLst/>
          </a:prstGeom>
        </p:spPr>
        <p:txBody>
          <a:bodyPr wrap="square">
            <a:spAutoFit/>
          </a:bodyPr>
          <a:lstStyle/>
          <a:p>
            <a:r>
              <a:rPr lang="nl-NL" b="1"/>
              <a:t>Wat we bieden</a:t>
            </a:r>
            <a:endParaRPr lang="nl-NL"/>
          </a:p>
          <a:p>
            <a:r>
              <a:rPr lang="nl-NL"/>
              <a:t>Een greep uit de bedrijfs- en IT-vraagstukken waarbij we helpen:</a:t>
            </a:r>
          </a:p>
          <a:p>
            <a:pPr>
              <a:buFont typeface="Arial" panose="020B0604020202020204" pitchFamily="34" charset="0"/>
              <a:buChar char="•"/>
            </a:pPr>
            <a:r>
              <a:rPr lang="nl-NL"/>
              <a:t>IT strategie;</a:t>
            </a:r>
          </a:p>
          <a:p>
            <a:pPr>
              <a:buFont typeface="Arial" panose="020B0604020202020204" pitchFamily="34" charset="0"/>
              <a:buChar char="•"/>
            </a:pPr>
            <a:r>
              <a:rPr lang="nl-NL"/>
              <a:t>Procesinrichting en -harmonisatie;</a:t>
            </a:r>
          </a:p>
          <a:p>
            <a:pPr>
              <a:buFont typeface="Arial" panose="020B0604020202020204" pitchFamily="34" charset="0"/>
              <a:buChar char="•"/>
            </a:pPr>
            <a:r>
              <a:rPr lang="nl-NL"/>
              <a:t>Portfolio management;</a:t>
            </a:r>
          </a:p>
          <a:p>
            <a:pPr>
              <a:buFont typeface="Arial" panose="020B0604020202020204" pitchFamily="34" charset="0"/>
              <a:buChar char="•"/>
            </a:pPr>
            <a:r>
              <a:rPr lang="nl-NL"/>
              <a:t>Inrichten van </a:t>
            </a:r>
            <a:r>
              <a:rPr lang="nl-NL" err="1"/>
              <a:t>governance</a:t>
            </a:r>
            <a:r>
              <a:rPr lang="nl-NL"/>
              <a:t>;</a:t>
            </a:r>
          </a:p>
          <a:p>
            <a:pPr>
              <a:buFont typeface="Arial" panose="020B0604020202020204" pitchFamily="34" charset="0"/>
              <a:buChar char="•"/>
            </a:pPr>
            <a:r>
              <a:rPr lang="nl-NL"/>
              <a:t>Business - IT </a:t>
            </a:r>
            <a:r>
              <a:rPr lang="nl-NL" err="1"/>
              <a:t>alignment</a:t>
            </a:r>
            <a:r>
              <a:rPr lang="nl-NL"/>
              <a:t>, IT transformatie;</a:t>
            </a:r>
          </a:p>
          <a:p>
            <a:pPr>
              <a:buFont typeface="Arial" panose="020B0604020202020204" pitchFamily="34" charset="0"/>
              <a:buChar char="•"/>
            </a:pPr>
            <a:r>
              <a:rPr lang="nl-NL"/>
              <a:t>Innovatie en vernieuwing;</a:t>
            </a:r>
          </a:p>
          <a:p>
            <a:pPr>
              <a:buFont typeface="Arial" panose="020B0604020202020204" pitchFamily="34" charset="0"/>
              <a:buChar char="•"/>
            </a:pPr>
            <a:r>
              <a:rPr lang="nl-NL"/>
              <a:t>Scenario analyse.</a:t>
            </a:r>
          </a:p>
          <a:p>
            <a:r>
              <a:rPr lang="nl-NL"/>
              <a:t>Daarnaast bieden we architectuurtraining, -opleiding en -coaching.</a:t>
            </a:r>
          </a:p>
          <a:p>
            <a:r>
              <a:rPr lang="nl-NL"/>
              <a:t> </a:t>
            </a:r>
          </a:p>
          <a:p>
            <a:r>
              <a:rPr lang="nl-NL" b="1"/>
              <a:t>Ervaring</a:t>
            </a:r>
            <a:endParaRPr lang="nl-NL"/>
          </a:p>
          <a:p>
            <a:r>
              <a:rPr lang="nl-NL"/>
              <a:t>De maten hebben werkervaring in overheid, zorg, onderwijs, transport, telecom, media, financiële dienstverlening, verzekeringen en nutsbedrijven.</a:t>
            </a:r>
          </a:p>
          <a:p>
            <a:r>
              <a:rPr lang="nl-NL"/>
              <a:t>De  maten zijn gecertificeerd voor gangbare methoden en industrie standaarden:</a:t>
            </a:r>
          </a:p>
          <a:p>
            <a:pPr>
              <a:buFont typeface="Arial" panose="020B0604020202020204" pitchFamily="34" charset="0"/>
              <a:buChar char="•"/>
            </a:pPr>
            <a:r>
              <a:rPr lang="nl-NL"/>
              <a:t>BPM en </a:t>
            </a:r>
            <a:r>
              <a:rPr lang="nl-NL" err="1"/>
              <a:t>Lean</a:t>
            </a:r>
            <a:r>
              <a:rPr lang="nl-NL"/>
              <a:t> Six Sigma;</a:t>
            </a:r>
          </a:p>
          <a:p>
            <a:pPr>
              <a:buFont typeface="Arial" panose="020B0604020202020204" pitchFamily="34" charset="0"/>
              <a:buChar char="•"/>
            </a:pPr>
            <a:r>
              <a:rPr lang="nl-NL"/>
              <a:t>IAF, DYA, TOGAF en GEA;</a:t>
            </a:r>
          </a:p>
          <a:p>
            <a:pPr>
              <a:buFont typeface="Arial" panose="020B0604020202020204" pitchFamily="34" charset="0"/>
              <a:buChar char="•"/>
            </a:pPr>
            <a:r>
              <a:rPr lang="nl-NL" err="1"/>
              <a:t>Archimate</a:t>
            </a:r>
            <a:r>
              <a:rPr lang="nl-NL"/>
              <a:t>;</a:t>
            </a:r>
          </a:p>
          <a:p>
            <a:pPr>
              <a:buFont typeface="Arial" panose="020B0604020202020204" pitchFamily="34" charset="0"/>
              <a:buChar char="•"/>
            </a:pPr>
            <a:r>
              <a:rPr lang="nl-NL"/>
              <a:t>SCRUM en </a:t>
            </a:r>
            <a:r>
              <a:rPr lang="nl-NL" err="1"/>
              <a:t>SAFe</a:t>
            </a:r>
            <a:r>
              <a:rPr lang="nl-NL"/>
              <a:t>;</a:t>
            </a:r>
          </a:p>
          <a:p>
            <a:pPr>
              <a:buFont typeface="Arial" panose="020B0604020202020204" pitchFamily="34" charset="0"/>
              <a:buChar char="•"/>
            </a:pPr>
            <a:r>
              <a:rPr lang="nl-NL"/>
              <a:t>BISL/ASL/ITIL;</a:t>
            </a:r>
          </a:p>
          <a:p>
            <a:pPr>
              <a:buFont typeface="Arial" panose="020B0604020202020204" pitchFamily="34" charset="0"/>
              <a:buChar char="•"/>
            </a:pPr>
            <a:r>
              <a:rPr lang="nl-NL"/>
              <a:t>IREB.</a:t>
            </a:r>
          </a:p>
        </p:txBody>
      </p:sp>
    </p:spTree>
    <p:extLst>
      <p:ext uri="{BB962C8B-B14F-4D97-AF65-F5344CB8AC3E}">
        <p14:creationId xmlns:p14="http://schemas.microsoft.com/office/powerpoint/2010/main" val="6088487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6827" y="5046221"/>
            <a:ext cx="1798320" cy="1623060"/>
          </a:xfrm>
          <a:prstGeom prst="rect">
            <a:avLst/>
          </a:prstGeom>
        </p:spPr>
      </p:pic>
      <p:pic>
        <p:nvPicPr>
          <p:cNvPr id="7" name="Afbeelding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32481" y="606405"/>
            <a:ext cx="1798320" cy="1623060"/>
          </a:xfrm>
          <a:prstGeom prst="rect">
            <a:avLst/>
          </a:prstGeom>
        </p:spPr>
      </p:pic>
      <p:pic>
        <p:nvPicPr>
          <p:cNvPr id="9" name="Afbeelding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2332" y="2505461"/>
            <a:ext cx="2247900" cy="2028825"/>
          </a:xfrm>
          <a:prstGeom prst="rect">
            <a:avLst/>
          </a:prstGeom>
        </p:spPr>
      </p:pic>
      <p:pic>
        <p:nvPicPr>
          <p:cNvPr id="11" name="Afbeelding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66827" y="606405"/>
            <a:ext cx="1798320" cy="1623060"/>
          </a:xfrm>
          <a:prstGeom prst="rect">
            <a:avLst/>
          </a:prstGeom>
        </p:spPr>
      </p:pic>
      <p:sp>
        <p:nvSpPr>
          <p:cNvPr id="12" name="Tekstballon: rechthoek met afgeronde hoeken 11"/>
          <p:cNvSpPr/>
          <p:nvPr/>
        </p:nvSpPr>
        <p:spPr>
          <a:xfrm>
            <a:off x="9301020" y="5708071"/>
            <a:ext cx="2789382" cy="1052945"/>
          </a:xfrm>
          <a:prstGeom prst="wedgeRoundRectCallout">
            <a:avLst>
              <a:gd name="adj1" fmla="val -67522"/>
              <a:gd name="adj2" fmla="val -4802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Deze kreten staan ook  in een van de voorbeeld flyers…</a:t>
            </a:r>
            <a:endParaRPr lang="en-US"/>
          </a:p>
        </p:txBody>
      </p:sp>
    </p:spTree>
    <p:extLst>
      <p:ext uri="{BB962C8B-B14F-4D97-AF65-F5344CB8AC3E}">
        <p14:creationId xmlns:p14="http://schemas.microsoft.com/office/powerpoint/2010/main" val="4433857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afgeronde hoeken 3"/>
          <p:cNvSpPr/>
          <p:nvPr/>
        </p:nvSpPr>
        <p:spPr>
          <a:xfrm>
            <a:off x="2235205" y="360221"/>
            <a:ext cx="2937164" cy="1902691"/>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a:t>IT </a:t>
            </a:r>
            <a:r>
              <a:rPr lang="en-US" sz="1600" err="1"/>
              <a:t>strategie</a:t>
            </a:r>
            <a:endParaRPr lang="en-US" sz="1600"/>
          </a:p>
          <a:p>
            <a:r>
              <a:rPr lang="en-US" sz="1600"/>
              <a:t>Business - IT alignment</a:t>
            </a:r>
          </a:p>
          <a:p>
            <a:r>
              <a:rPr lang="en-US" sz="1600"/>
              <a:t>IT </a:t>
            </a:r>
            <a:r>
              <a:rPr lang="en-US" sz="1600" err="1"/>
              <a:t>transformatie</a:t>
            </a:r>
            <a:endParaRPr lang="en-US" sz="1600"/>
          </a:p>
          <a:p>
            <a:r>
              <a:rPr lang="en-US" sz="1600" err="1"/>
              <a:t>Innovatie</a:t>
            </a:r>
            <a:r>
              <a:rPr lang="en-US" sz="1600"/>
              <a:t> </a:t>
            </a:r>
            <a:r>
              <a:rPr lang="en-US" sz="1600" err="1"/>
              <a:t>en</a:t>
            </a:r>
            <a:r>
              <a:rPr lang="en-US" sz="1600"/>
              <a:t> </a:t>
            </a:r>
            <a:r>
              <a:rPr lang="en-US" sz="1600" err="1"/>
              <a:t>vernieuwing</a:t>
            </a:r>
            <a:endParaRPr lang="en-US" sz="1600"/>
          </a:p>
          <a:p>
            <a:r>
              <a:rPr lang="nl-NL" sz="1600"/>
              <a:t>Decentralisatie</a:t>
            </a:r>
            <a:endParaRPr lang="en-US" sz="1600"/>
          </a:p>
        </p:txBody>
      </p:sp>
      <p:sp>
        <p:nvSpPr>
          <p:cNvPr id="5" name="Rechthoek: afgeronde hoeken 4"/>
          <p:cNvSpPr/>
          <p:nvPr/>
        </p:nvSpPr>
        <p:spPr>
          <a:xfrm>
            <a:off x="5345550" y="360220"/>
            <a:ext cx="2937164" cy="1902691"/>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a:t>Portfolio management</a:t>
            </a:r>
          </a:p>
          <a:p>
            <a:r>
              <a:rPr lang="en-US" sz="1600" err="1"/>
              <a:t>Inrichten</a:t>
            </a:r>
            <a:r>
              <a:rPr lang="en-US" sz="1600"/>
              <a:t> van governance</a:t>
            </a:r>
          </a:p>
          <a:p>
            <a:r>
              <a:rPr lang="en-US" sz="1600"/>
              <a:t>Business - IT alignment</a:t>
            </a:r>
          </a:p>
          <a:p>
            <a:r>
              <a:rPr lang="en-US" sz="1600"/>
              <a:t>IT transformative</a:t>
            </a:r>
          </a:p>
          <a:p>
            <a:r>
              <a:rPr lang="en-US" sz="1600" err="1"/>
              <a:t>Aanbesteding</a:t>
            </a:r>
            <a:endParaRPr lang="en-US" sz="1600"/>
          </a:p>
        </p:txBody>
      </p:sp>
      <p:sp>
        <p:nvSpPr>
          <p:cNvPr id="6" name="Rechthoek: afgeronde hoeken 5"/>
          <p:cNvSpPr/>
          <p:nvPr/>
        </p:nvSpPr>
        <p:spPr>
          <a:xfrm>
            <a:off x="8455896" y="360220"/>
            <a:ext cx="2937164" cy="1902691"/>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err="1"/>
              <a:t>Procesinrichting</a:t>
            </a:r>
            <a:r>
              <a:rPr lang="en-US" sz="1600"/>
              <a:t> </a:t>
            </a:r>
            <a:r>
              <a:rPr lang="en-US" sz="1600" err="1"/>
              <a:t>Processharmonisatie</a:t>
            </a:r>
            <a:endParaRPr lang="en-US" sz="1600"/>
          </a:p>
          <a:p>
            <a:r>
              <a:rPr lang="en-US" sz="1600"/>
              <a:t>Scenario </a:t>
            </a:r>
            <a:r>
              <a:rPr lang="en-US" sz="1600" err="1"/>
              <a:t>analyse</a:t>
            </a:r>
            <a:endParaRPr lang="en-US" sz="1600"/>
          </a:p>
          <a:p>
            <a:r>
              <a:rPr lang="nl-NL" sz="1600"/>
              <a:t>A</a:t>
            </a:r>
            <a:r>
              <a:rPr lang="en-US" sz="1600" err="1"/>
              <a:t>udit</a:t>
            </a:r>
            <a:endParaRPr lang="en-US" sz="1600"/>
          </a:p>
        </p:txBody>
      </p:sp>
      <p:sp>
        <p:nvSpPr>
          <p:cNvPr id="7" name="Rechthoek: afgeronde hoeken 6"/>
          <p:cNvSpPr/>
          <p:nvPr/>
        </p:nvSpPr>
        <p:spPr>
          <a:xfrm>
            <a:off x="2235205" y="2424550"/>
            <a:ext cx="2937164" cy="19026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a:t>Enterprise architect</a:t>
            </a:r>
          </a:p>
          <a:p>
            <a:r>
              <a:rPr lang="nl-NL" sz="1600"/>
              <a:t>Business architect</a:t>
            </a:r>
          </a:p>
          <a:p>
            <a:r>
              <a:rPr lang="nl-NL" sz="1600"/>
              <a:t>Program manager</a:t>
            </a:r>
            <a:endParaRPr lang="en-US" sz="1600"/>
          </a:p>
        </p:txBody>
      </p:sp>
      <p:sp>
        <p:nvSpPr>
          <p:cNvPr id="8" name="Rechthoek: afgeronde hoeken 7"/>
          <p:cNvSpPr/>
          <p:nvPr/>
        </p:nvSpPr>
        <p:spPr>
          <a:xfrm>
            <a:off x="5345550" y="2424549"/>
            <a:ext cx="2937164" cy="19026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a:t>Business architect</a:t>
            </a:r>
          </a:p>
          <a:p>
            <a:r>
              <a:rPr lang="nl-NL" sz="1600"/>
              <a:t>Informatie architect</a:t>
            </a:r>
          </a:p>
          <a:p>
            <a:r>
              <a:rPr lang="nl-NL" sz="1600"/>
              <a:t>Data architect</a:t>
            </a:r>
          </a:p>
          <a:p>
            <a:r>
              <a:rPr lang="nl-NL" sz="1600"/>
              <a:t>Delivery manager</a:t>
            </a:r>
          </a:p>
          <a:p>
            <a:endParaRPr lang="en-US" sz="1600"/>
          </a:p>
        </p:txBody>
      </p:sp>
      <p:sp>
        <p:nvSpPr>
          <p:cNvPr id="9" name="Rechthoek: afgeronde hoeken 8"/>
          <p:cNvSpPr/>
          <p:nvPr/>
        </p:nvSpPr>
        <p:spPr>
          <a:xfrm>
            <a:off x="8455896" y="2424549"/>
            <a:ext cx="2937164" cy="19026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a:t>Project architect</a:t>
            </a:r>
          </a:p>
          <a:p>
            <a:r>
              <a:rPr lang="nl-NL" sz="1600"/>
              <a:t>Information architect</a:t>
            </a:r>
            <a:endParaRPr lang="en-US" sz="1600"/>
          </a:p>
          <a:p>
            <a:r>
              <a:rPr lang="nl-NL" sz="1600"/>
              <a:t>Solution architect</a:t>
            </a:r>
          </a:p>
          <a:p>
            <a:r>
              <a:rPr lang="nl-NL" sz="1600"/>
              <a:t>Data architect</a:t>
            </a:r>
          </a:p>
          <a:p>
            <a:r>
              <a:rPr lang="nl-NL" sz="1600"/>
              <a:t>SOA architect</a:t>
            </a:r>
            <a:br>
              <a:rPr lang="nl-NL" sz="1600"/>
            </a:br>
            <a:r>
              <a:rPr lang="nl-NL" sz="1600"/>
              <a:t>Product </a:t>
            </a:r>
            <a:r>
              <a:rPr lang="nl-NL" sz="1600" err="1"/>
              <a:t>owner</a:t>
            </a:r>
            <a:endParaRPr lang="en-US" sz="1600"/>
          </a:p>
        </p:txBody>
      </p:sp>
      <p:sp>
        <p:nvSpPr>
          <p:cNvPr id="10" name="Tekstvak 9"/>
          <p:cNvSpPr txBox="1"/>
          <p:nvPr/>
        </p:nvSpPr>
        <p:spPr>
          <a:xfrm>
            <a:off x="369455" y="609603"/>
            <a:ext cx="1418658" cy="369332"/>
          </a:xfrm>
          <a:prstGeom prst="rect">
            <a:avLst/>
          </a:prstGeom>
          <a:noFill/>
        </p:spPr>
        <p:txBody>
          <a:bodyPr wrap="none" rtlCol="0">
            <a:spAutoFit/>
          </a:bodyPr>
          <a:lstStyle/>
          <a:p>
            <a:r>
              <a:rPr lang="nl-NL" dirty="0"/>
              <a:t>vraagstukken</a:t>
            </a:r>
            <a:endParaRPr lang="en-US" dirty="0"/>
          </a:p>
        </p:txBody>
      </p:sp>
      <p:sp>
        <p:nvSpPr>
          <p:cNvPr id="14" name="Tekstvak 13"/>
          <p:cNvSpPr txBox="1"/>
          <p:nvPr/>
        </p:nvSpPr>
        <p:spPr>
          <a:xfrm>
            <a:off x="360219" y="2701637"/>
            <a:ext cx="725968" cy="369332"/>
          </a:xfrm>
          <a:prstGeom prst="rect">
            <a:avLst/>
          </a:prstGeom>
          <a:noFill/>
        </p:spPr>
        <p:txBody>
          <a:bodyPr wrap="none" rtlCol="0">
            <a:spAutoFit/>
          </a:bodyPr>
          <a:lstStyle/>
          <a:p>
            <a:r>
              <a:rPr lang="nl-NL"/>
              <a:t>rollen</a:t>
            </a:r>
            <a:endParaRPr lang="en-US"/>
          </a:p>
        </p:txBody>
      </p:sp>
      <p:sp>
        <p:nvSpPr>
          <p:cNvPr id="15" name="Tekstvak 14"/>
          <p:cNvSpPr txBox="1"/>
          <p:nvPr/>
        </p:nvSpPr>
        <p:spPr>
          <a:xfrm>
            <a:off x="369455" y="4835244"/>
            <a:ext cx="1463734" cy="369332"/>
          </a:xfrm>
          <a:prstGeom prst="rect">
            <a:avLst/>
          </a:prstGeom>
          <a:noFill/>
        </p:spPr>
        <p:txBody>
          <a:bodyPr wrap="none" rtlCol="0">
            <a:spAutoFit/>
          </a:bodyPr>
          <a:lstStyle/>
          <a:p>
            <a:r>
              <a:rPr lang="nl-NL"/>
              <a:t>vaardigheden</a:t>
            </a:r>
            <a:endParaRPr lang="en-US"/>
          </a:p>
        </p:txBody>
      </p:sp>
      <p:sp>
        <p:nvSpPr>
          <p:cNvPr id="16" name="Rechthoek: afgeronde hoeken 15"/>
          <p:cNvSpPr/>
          <p:nvPr/>
        </p:nvSpPr>
        <p:spPr>
          <a:xfrm>
            <a:off x="2235204" y="4530438"/>
            <a:ext cx="9157855" cy="1902691"/>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a:solidFill>
                <a:schemeClr val="bg1"/>
              </a:solidFill>
            </a:endParaRPr>
          </a:p>
        </p:txBody>
      </p:sp>
      <p:sp>
        <p:nvSpPr>
          <p:cNvPr id="2" name="Tekstvak 1"/>
          <p:cNvSpPr txBox="1"/>
          <p:nvPr/>
        </p:nvSpPr>
        <p:spPr>
          <a:xfrm>
            <a:off x="2487036" y="4574493"/>
            <a:ext cx="1545038" cy="1815882"/>
          </a:xfrm>
          <a:prstGeom prst="rect">
            <a:avLst/>
          </a:prstGeom>
          <a:noFill/>
        </p:spPr>
        <p:txBody>
          <a:bodyPr wrap="none" rtlCol="0">
            <a:spAutoFit/>
          </a:bodyPr>
          <a:lstStyle/>
          <a:p>
            <a:r>
              <a:rPr lang="nl-NL" sz="1600" b="1">
                <a:solidFill>
                  <a:schemeClr val="bg1"/>
                </a:solidFill>
              </a:rPr>
              <a:t>Methoden</a:t>
            </a:r>
          </a:p>
          <a:p>
            <a:r>
              <a:rPr lang="nl-NL" sz="1600">
                <a:solidFill>
                  <a:schemeClr val="bg1"/>
                </a:solidFill>
              </a:rPr>
              <a:t>IAF</a:t>
            </a:r>
          </a:p>
          <a:p>
            <a:r>
              <a:rPr lang="nl-NL" sz="1600">
                <a:solidFill>
                  <a:schemeClr val="bg1"/>
                </a:solidFill>
              </a:rPr>
              <a:t>DYA</a:t>
            </a:r>
          </a:p>
          <a:p>
            <a:r>
              <a:rPr lang="nl-NL" sz="1600">
                <a:solidFill>
                  <a:schemeClr val="bg1"/>
                </a:solidFill>
              </a:rPr>
              <a:t>TOGAF</a:t>
            </a:r>
          </a:p>
          <a:p>
            <a:r>
              <a:rPr lang="nl-NL" sz="1600">
                <a:solidFill>
                  <a:schemeClr val="bg1"/>
                </a:solidFill>
              </a:rPr>
              <a:t>GEA</a:t>
            </a:r>
          </a:p>
          <a:p>
            <a:r>
              <a:rPr lang="nl-NL" sz="1600">
                <a:solidFill>
                  <a:schemeClr val="bg1"/>
                </a:solidFill>
              </a:rPr>
              <a:t>BPM</a:t>
            </a:r>
          </a:p>
          <a:p>
            <a:r>
              <a:rPr lang="nl-NL" sz="1600">
                <a:solidFill>
                  <a:schemeClr val="bg1"/>
                </a:solidFill>
              </a:rPr>
              <a:t>UML, ArchiMate</a:t>
            </a:r>
          </a:p>
        </p:txBody>
      </p:sp>
      <p:sp>
        <p:nvSpPr>
          <p:cNvPr id="3" name="Tekstvak 2"/>
          <p:cNvSpPr txBox="1"/>
          <p:nvPr/>
        </p:nvSpPr>
        <p:spPr>
          <a:xfrm>
            <a:off x="7808600" y="4574493"/>
            <a:ext cx="3534557" cy="1569660"/>
          </a:xfrm>
          <a:prstGeom prst="rect">
            <a:avLst/>
          </a:prstGeom>
          <a:noFill/>
        </p:spPr>
        <p:txBody>
          <a:bodyPr wrap="none" rtlCol="0">
            <a:spAutoFit/>
          </a:bodyPr>
          <a:lstStyle/>
          <a:p>
            <a:r>
              <a:rPr lang="nl-NL" sz="1600" b="1" dirty="0" err="1">
                <a:solidFill>
                  <a:schemeClr val="bg1"/>
                </a:solidFill>
              </a:rPr>
              <a:t>Governance</a:t>
            </a:r>
            <a:r>
              <a:rPr lang="nl-NL" sz="1600" b="1" dirty="0">
                <a:solidFill>
                  <a:schemeClr val="bg1"/>
                </a:solidFill>
              </a:rPr>
              <a:t> </a:t>
            </a:r>
            <a:r>
              <a:rPr lang="nl-NL" sz="1600" b="1" dirty="0" err="1">
                <a:solidFill>
                  <a:schemeClr val="bg1"/>
                </a:solidFill>
              </a:rPr>
              <a:t>Frameworks</a:t>
            </a:r>
            <a:r>
              <a:rPr lang="nl-NL" sz="1600" b="1" dirty="0">
                <a:solidFill>
                  <a:schemeClr val="bg1"/>
                </a:solidFill>
              </a:rPr>
              <a:t> &amp; </a:t>
            </a:r>
            <a:r>
              <a:rPr lang="nl-NL" sz="1600" b="1" dirty="0" err="1">
                <a:solidFill>
                  <a:schemeClr val="bg1"/>
                </a:solidFill>
              </a:rPr>
              <a:t>Regulations</a:t>
            </a:r>
            <a:endParaRPr lang="nl-NL" sz="1600" b="1" dirty="0">
              <a:solidFill>
                <a:schemeClr val="bg1"/>
              </a:solidFill>
            </a:endParaRPr>
          </a:p>
          <a:p>
            <a:r>
              <a:rPr lang="nl-NL" sz="1600" dirty="0">
                <a:solidFill>
                  <a:schemeClr val="bg1"/>
                </a:solidFill>
              </a:rPr>
              <a:t>ASL,BISL,ITIL,COBIT</a:t>
            </a:r>
          </a:p>
          <a:p>
            <a:r>
              <a:rPr lang="nl-NL" sz="1600" dirty="0">
                <a:solidFill>
                  <a:schemeClr val="bg1"/>
                </a:solidFill>
              </a:rPr>
              <a:t>BASILII, </a:t>
            </a:r>
          </a:p>
          <a:p>
            <a:r>
              <a:rPr lang="nl-NL" sz="1600" dirty="0">
                <a:solidFill>
                  <a:schemeClr val="bg1"/>
                </a:solidFill>
              </a:rPr>
              <a:t>GDPR</a:t>
            </a:r>
          </a:p>
          <a:p>
            <a:r>
              <a:rPr lang="nl-NL" sz="1600" dirty="0">
                <a:solidFill>
                  <a:schemeClr val="bg1"/>
                </a:solidFill>
              </a:rPr>
              <a:t>Privacy </a:t>
            </a:r>
            <a:r>
              <a:rPr lang="nl-NL" sz="1600" dirty="0" err="1">
                <a:solidFill>
                  <a:schemeClr val="bg1"/>
                </a:solidFill>
              </a:rPr>
              <a:t>by</a:t>
            </a:r>
            <a:r>
              <a:rPr lang="nl-NL" sz="1600" dirty="0">
                <a:solidFill>
                  <a:schemeClr val="bg1"/>
                </a:solidFill>
              </a:rPr>
              <a:t> Design</a:t>
            </a:r>
          </a:p>
          <a:p>
            <a:r>
              <a:rPr lang="nl-NL" sz="1600" dirty="0">
                <a:solidFill>
                  <a:schemeClr val="bg1"/>
                </a:solidFill>
              </a:rPr>
              <a:t>Security </a:t>
            </a:r>
            <a:r>
              <a:rPr lang="nl-NL" sz="1600" dirty="0" err="1">
                <a:solidFill>
                  <a:schemeClr val="bg1"/>
                </a:solidFill>
              </a:rPr>
              <a:t>by</a:t>
            </a:r>
            <a:r>
              <a:rPr lang="nl-NL" sz="1600" dirty="0">
                <a:solidFill>
                  <a:schemeClr val="bg1"/>
                </a:solidFill>
              </a:rPr>
              <a:t> Design</a:t>
            </a:r>
          </a:p>
        </p:txBody>
      </p:sp>
      <p:sp>
        <p:nvSpPr>
          <p:cNvPr id="19" name="Tekstvak 18"/>
          <p:cNvSpPr txBox="1"/>
          <p:nvPr/>
        </p:nvSpPr>
        <p:spPr>
          <a:xfrm>
            <a:off x="6075526" y="4574493"/>
            <a:ext cx="1399742" cy="1815882"/>
          </a:xfrm>
          <a:prstGeom prst="rect">
            <a:avLst/>
          </a:prstGeom>
          <a:noFill/>
        </p:spPr>
        <p:txBody>
          <a:bodyPr wrap="none" rtlCol="0">
            <a:spAutoFit/>
          </a:bodyPr>
          <a:lstStyle/>
          <a:p>
            <a:r>
              <a:rPr lang="nl-NL" sz="1600" b="1">
                <a:solidFill>
                  <a:schemeClr val="bg1"/>
                </a:solidFill>
              </a:rPr>
              <a:t>Ontwikkeling</a:t>
            </a:r>
          </a:p>
          <a:p>
            <a:r>
              <a:rPr lang="nl-NL" sz="1600" err="1">
                <a:solidFill>
                  <a:schemeClr val="bg1"/>
                </a:solidFill>
              </a:rPr>
              <a:t>SAFe</a:t>
            </a:r>
            <a:r>
              <a:rPr lang="nl-NL" sz="1600">
                <a:solidFill>
                  <a:schemeClr val="bg1"/>
                </a:solidFill>
              </a:rPr>
              <a:t>, LESS</a:t>
            </a:r>
          </a:p>
          <a:p>
            <a:r>
              <a:rPr lang="nl-NL" sz="1600">
                <a:solidFill>
                  <a:schemeClr val="bg1"/>
                </a:solidFill>
              </a:rPr>
              <a:t>SCRUM</a:t>
            </a:r>
          </a:p>
          <a:p>
            <a:r>
              <a:rPr lang="nl-NL" sz="1600" err="1">
                <a:solidFill>
                  <a:schemeClr val="bg1"/>
                </a:solidFill>
              </a:rPr>
              <a:t>Lean</a:t>
            </a:r>
            <a:r>
              <a:rPr lang="nl-NL" sz="1600">
                <a:solidFill>
                  <a:schemeClr val="bg1"/>
                </a:solidFill>
              </a:rPr>
              <a:t> Six Sigma</a:t>
            </a:r>
          </a:p>
          <a:p>
            <a:r>
              <a:rPr lang="nl-NL" sz="1600">
                <a:solidFill>
                  <a:schemeClr val="bg1"/>
                </a:solidFill>
              </a:rPr>
              <a:t>BPR, BPI</a:t>
            </a:r>
          </a:p>
          <a:p>
            <a:r>
              <a:rPr lang="nl-NL" sz="1600">
                <a:solidFill>
                  <a:schemeClr val="bg1"/>
                </a:solidFill>
              </a:rPr>
              <a:t>PRINCE 2</a:t>
            </a:r>
          </a:p>
          <a:p>
            <a:r>
              <a:rPr lang="nl-NL" sz="1600">
                <a:solidFill>
                  <a:schemeClr val="bg1"/>
                </a:solidFill>
              </a:rPr>
              <a:t>MSP</a:t>
            </a:r>
          </a:p>
        </p:txBody>
      </p:sp>
      <p:sp>
        <p:nvSpPr>
          <p:cNvPr id="22" name="Tekstvak 21"/>
          <p:cNvSpPr txBox="1"/>
          <p:nvPr/>
        </p:nvSpPr>
        <p:spPr>
          <a:xfrm>
            <a:off x="3901305" y="4574493"/>
            <a:ext cx="1840889" cy="1569660"/>
          </a:xfrm>
          <a:prstGeom prst="rect">
            <a:avLst/>
          </a:prstGeom>
          <a:noFill/>
        </p:spPr>
        <p:txBody>
          <a:bodyPr wrap="none" rtlCol="0">
            <a:spAutoFit/>
          </a:bodyPr>
          <a:lstStyle/>
          <a:p>
            <a:r>
              <a:rPr lang="nl-NL" sz="1600" b="1" err="1">
                <a:solidFill>
                  <a:schemeClr val="bg1"/>
                </a:solidFill>
              </a:rPr>
              <a:t>Toolbox</a:t>
            </a:r>
            <a:endParaRPr lang="nl-NL" sz="1600" b="1">
              <a:solidFill>
                <a:schemeClr val="bg1"/>
              </a:solidFill>
            </a:endParaRPr>
          </a:p>
          <a:p>
            <a:r>
              <a:rPr lang="nl-NL" sz="1600">
                <a:solidFill>
                  <a:schemeClr val="bg1"/>
                </a:solidFill>
              </a:rPr>
              <a:t>Enterprise Architect</a:t>
            </a:r>
          </a:p>
          <a:p>
            <a:r>
              <a:rPr lang="nl-NL" sz="1600" err="1">
                <a:solidFill>
                  <a:schemeClr val="bg1"/>
                </a:solidFill>
              </a:rPr>
              <a:t>BizzDesign</a:t>
            </a:r>
            <a:endParaRPr lang="nl-NL" sz="1600">
              <a:solidFill>
                <a:schemeClr val="bg1"/>
              </a:solidFill>
            </a:endParaRPr>
          </a:p>
          <a:p>
            <a:r>
              <a:rPr lang="nl-NL" sz="1600" err="1">
                <a:solidFill>
                  <a:schemeClr val="bg1"/>
                </a:solidFill>
              </a:rPr>
              <a:t>Archi</a:t>
            </a:r>
            <a:endParaRPr lang="nl-NL" sz="1600">
              <a:solidFill>
                <a:schemeClr val="bg1"/>
              </a:solidFill>
            </a:endParaRPr>
          </a:p>
          <a:p>
            <a:r>
              <a:rPr lang="en-US" sz="1600" err="1">
                <a:solidFill>
                  <a:schemeClr val="bg1"/>
                </a:solidFill>
              </a:rPr>
              <a:t>Openmodeling</a:t>
            </a:r>
            <a:endParaRPr lang="nl-NL" sz="1600">
              <a:solidFill>
                <a:schemeClr val="bg1"/>
              </a:solidFill>
            </a:endParaRPr>
          </a:p>
          <a:p>
            <a:endParaRPr lang="nl-NL" sz="1600">
              <a:solidFill>
                <a:schemeClr val="bg1"/>
              </a:solidFill>
            </a:endParaRPr>
          </a:p>
        </p:txBody>
      </p:sp>
    </p:spTree>
    <p:extLst>
      <p:ext uri="{BB962C8B-B14F-4D97-AF65-F5344CB8AC3E}">
        <p14:creationId xmlns:p14="http://schemas.microsoft.com/office/powerpoint/2010/main" val="7668554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572598" y="1175656"/>
            <a:ext cx="6928609" cy="4656680"/>
            <a:chOff x="2572598" y="1175656"/>
            <a:chExt cx="6928609" cy="4656680"/>
          </a:xfrm>
        </p:grpSpPr>
        <p:sp>
          <p:nvSpPr>
            <p:cNvPr id="5" name="Chevron 4"/>
            <p:cNvSpPr/>
            <p:nvPr/>
          </p:nvSpPr>
          <p:spPr>
            <a:xfrm>
              <a:off x="2911153" y="2267340"/>
              <a:ext cx="1091681" cy="1959428"/>
            </a:xfrm>
            <a:prstGeom prst="chevron">
              <a:avLst/>
            </a:prstGeom>
            <a:solidFill>
              <a:srgbClr val="666699"/>
            </a:solidFill>
            <a:ln>
              <a:solidFill>
                <a:srgbClr val="66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6" name="Chevron 5"/>
            <p:cNvSpPr/>
            <p:nvPr/>
          </p:nvSpPr>
          <p:spPr>
            <a:xfrm>
              <a:off x="3456993" y="2267340"/>
              <a:ext cx="1091681" cy="1959428"/>
            </a:xfrm>
            <a:prstGeom prst="chevron">
              <a:avLst/>
            </a:prstGeom>
            <a:solidFill>
              <a:srgbClr val="666699"/>
            </a:solidFill>
            <a:ln>
              <a:solidFill>
                <a:srgbClr val="66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7" name="Chevron 6"/>
            <p:cNvSpPr/>
            <p:nvPr/>
          </p:nvSpPr>
          <p:spPr>
            <a:xfrm>
              <a:off x="4002833" y="2267340"/>
              <a:ext cx="1091681" cy="1959428"/>
            </a:xfrm>
            <a:prstGeom prst="chevron">
              <a:avLst/>
            </a:prstGeom>
            <a:solidFill>
              <a:srgbClr val="666699"/>
            </a:solidFill>
            <a:ln>
              <a:solidFill>
                <a:srgbClr val="66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8" name="Chevron 7"/>
            <p:cNvSpPr/>
            <p:nvPr/>
          </p:nvSpPr>
          <p:spPr>
            <a:xfrm>
              <a:off x="4285085" y="2267340"/>
              <a:ext cx="1091681" cy="1959428"/>
            </a:xfrm>
            <a:prstGeom prst="chevron">
              <a:avLst/>
            </a:prstGeom>
            <a:solidFill>
              <a:srgbClr val="666699"/>
            </a:solidFill>
            <a:ln>
              <a:solidFill>
                <a:srgbClr val="66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9" name="Pentagon 8"/>
            <p:cNvSpPr/>
            <p:nvPr/>
          </p:nvSpPr>
          <p:spPr>
            <a:xfrm>
              <a:off x="2572598" y="1250299"/>
              <a:ext cx="6916169" cy="914400"/>
            </a:xfrm>
            <a:prstGeom prst="homePlat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extBox 9"/>
            <p:cNvSpPr txBox="1"/>
            <p:nvPr/>
          </p:nvSpPr>
          <p:spPr>
            <a:xfrm>
              <a:off x="8173688" y="1175656"/>
              <a:ext cx="947375" cy="369332"/>
            </a:xfrm>
            <a:prstGeom prst="rect">
              <a:avLst/>
            </a:prstGeom>
            <a:noFill/>
          </p:spPr>
          <p:txBody>
            <a:bodyPr wrap="none" rtlCol="0">
              <a:spAutoFit/>
            </a:bodyPr>
            <a:lstStyle/>
            <a:p>
              <a:r>
                <a:rPr lang="en-US">
                  <a:solidFill>
                    <a:schemeClr val="bg1"/>
                  </a:solidFill>
                </a:rPr>
                <a:t>Manage</a:t>
              </a:r>
              <a:endParaRPr lang="nl-NL">
                <a:solidFill>
                  <a:schemeClr val="bg1"/>
                </a:solidFill>
              </a:endParaRPr>
            </a:p>
          </p:txBody>
        </p:sp>
        <p:sp>
          <p:nvSpPr>
            <p:cNvPr id="11" name="Rectangle 10"/>
            <p:cNvSpPr/>
            <p:nvPr/>
          </p:nvSpPr>
          <p:spPr>
            <a:xfrm>
              <a:off x="2729273" y="1250299"/>
              <a:ext cx="130631" cy="9050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Rectangle 11"/>
            <p:cNvSpPr/>
            <p:nvPr/>
          </p:nvSpPr>
          <p:spPr>
            <a:xfrm>
              <a:off x="2975950" y="1250299"/>
              <a:ext cx="75600" cy="9050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Chevron 12"/>
            <p:cNvSpPr/>
            <p:nvPr/>
          </p:nvSpPr>
          <p:spPr>
            <a:xfrm>
              <a:off x="4908603" y="2267340"/>
              <a:ext cx="1091681" cy="1959428"/>
            </a:xfrm>
            <a:prstGeom prst="chevron">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14" name="Chevron 13"/>
            <p:cNvSpPr/>
            <p:nvPr/>
          </p:nvSpPr>
          <p:spPr>
            <a:xfrm>
              <a:off x="5454443" y="2267340"/>
              <a:ext cx="1091681" cy="1959428"/>
            </a:xfrm>
            <a:prstGeom prst="chevron">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15" name="Chevron 14"/>
            <p:cNvSpPr/>
            <p:nvPr/>
          </p:nvSpPr>
          <p:spPr>
            <a:xfrm>
              <a:off x="6000283" y="2267340"/>
              <a:ext cx="1091681" cy="1959428"/>
            </a:xfrm>
            <a:prstGeom prst="chevron">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16" name="Chevron 15"/>
            <p:cNvSpPr/>
            <p:nvPr/>
          </p:nvSpPr>
          <p:spPr>
            <a:xfrm>
              <a:off x="6282535" y="2267340"/>
              <a:ext cx="1091681" cy="1959428"/>
            </a:xfrm>
            <a:prstGeom prst="chevron">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17" name="Chevron 16"/>
            <p:cNvSpPr/>
            <p:nvPr/>
          </p:nvSpPr>
          <p:spPr>
            <a:xfrm>
              <a:off x="6931550" y="2230231"/>
              <a:ext cx="1091681" cy="1959428"/>
            </a:xfrm>
            <a:prstGeom prst="chevron">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18" name="Chevron 17"/>
            <p:cNvSpPr/>
            <p:nvPr/>
          </p:nvSpPr>
          <p:spPr>
            <a:xfrm>
              <a:off x="7477390" y="2230231"/>
              <a:ext cx="1091681" cy="1959428"/>
            </a:xfrm>
            <a:prstGeom prst="chevron">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19" name="Chevron 18"/>
            <p:cNvSpPr/>
            <p:nvPr/>
          </p:nvSpPr>
          <p:spPr>
            <a:xfrm>
              <a:off x="8023230" y="2230231"/>
              <a:ext cx="1091681" cy="1959428"/>
            </a:xfrm>
            <a:prstGeom prst="chevron">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20" name="Chevron 19"/>
            <p:cNvSpPr/>
            <p:nvPr/>
          </p:nvSpPr>
          <p:spPr>
            <a:xfrm>
              <a:off x="8305482" y="2230231"/>
              <a:ext cx="1091681" cy="1959428"/>
            </a:xfrm>
            <a:prstGeom prst="chevron">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21" name="Pentagon 20"/>
            <p:cNvSpPr/>
            <p:nvPr/>
          </p:nvSpPr>
          <p:spPr>
            <a:xfrm>
              <a:off x="2585038" y="4304521"/>
              <a:ext cx="6916169" cy="914400"/>
            </a:xfrm>
            <a:prstGeom prst="homePlate">
              <a:avLst/>
            </a:prstGeom>
            <a:solidFill>
              <a:schemeClr val="accent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 name="TextBox 21"/>
            <p:cNvSpPr txBox="1"/>
            <p:nvPr/>
          </p:nvSpPr>
          <p:spPr>
            <a:xfrm>
              <a:off x="8186128" y="4883018"/>
              <a:ext cx="819455" cy="369332"/>
            </a:xfrm>
            <a:prstGeom prst="rect">
              <a:avLst/>
            </a:prstGeom>
            <a:noFill/>
          </p:spPr>
          <p:txBody>
            <a:bodyPr wrap="none" rtlCol="0">
              <a:spAutoFit/>
            </a:bodyPr>
            <a:lstStyle/>
            <a:p>
              <a:r>
                <a:rPr lang="en-US">
                  <a:solidFill>
                    <a:schemeClr val="bg1"/>
                  </a:solidFill>
                </a:rPr>
                <a:t>Enable</a:t>
              </a:r>
              <a:endParaRPr lang="nl-NL">
                <a:solidFill>
                  <a:schemeClr val="bg1"/>
                </a:solidFill>
              </a:endParaRPr>
            </a:p>
          </p:txBody>
        </p:sp>
        <p:sp>
          <p:nvSpPr>
            <p:cNvPr id="23" name="Rectangle 22"/>
            <p:cNvSpPr/>
            <p:nvPr/>
          </p:nvSpPr>
          <p:spPr>
            <a:xfrm>
              <a:off x="2741713" y="4304521"/>
              <a:ext cx="130631" cy="9050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4" name="Rectangle 23"/>
            <p:cNvSpPr/>
            <p:nvPr/>
          </p:nvSpPr>
          <p:spPr>
            <a:xfrm>
              <a:off x="2988390" y="4304521"/>
              <a:ext cx="75600" cy="9050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Rounded Rectangle 24"/>
            <p:cNvSpPr/>
            <p:nvPr/>
          </p:nvSpPr>
          <p:spPr>
            <a:xfrm>
              <a:off x="3253756" y="1334283"/>
              <a:ext cx="2384559" cy="1166328"/>
            </a:xfrm>
            <a:prstGeom prst="roundRect">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Rounded Rectangle 25"/>
            <p:cNvSpPr/>
            <p:nvPr/>
          </p:nvSpPr>
          <p:spPr>
            <a:xfrm>
              <a:off x="5860114" y="1328060"/>
              <a:ext cx="2384559" cy="1166328"/>
            </a:xfrm>
            <a:prstGeom prst="roundRect">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7" name="TextBox 26"/>
            <p:cNvSpPr txBox="1"/>
            <p:nvPr/>
          </p:nvSpPr>
          <p:spPr>
            <a:xfrm>
              <a:off x="3293709" y="1800809"/>
              <a:ext cx="2062937" cy="338554"/>
            </a:xfrm>
            <a:prstGeom prst="rect">
              <a:avLst/>
            </a:prstGeom>
            <a:noFill/>
          </p:spPr>
          <p:txBody>
            <a:bodyPr wrap="none" rtlCol="0">
              <a:spAutoFit/>
            </a:bodyPr>
            <a:lstStyle/>
            <a:p>
              <a:r>
                <a:rPr lang="en-US" sz="1600">
                  <a:solidFill>
                    <a:schemeClr val="bg1"/>
                  </a:solidFill>
                </a:rPr>
                <a:t>Business Management</a:t>
              </a:r>
              <a:endParaRPr lang="nl-NL" sz="1600">
                <a:solidFill>
                  <a:schemeClr val="bg1"/>
                </a:solidFill>
              </a:endParaRPr>
            </a:p>
          </p:txBody>
        </p:sp>
        <p:sp>
          <p:nvSpPr>
            <p:cNvPr id="28" name="TextBox 27"/>
            <p:cNvSpPr txBox="1"/>
            <p:nvPr/>
          </p:nvSpPr>
          <p:spPr>
            <a:xfrm>
              <a:off x="5872068" y="1803920"/>
              <a:ext cx="2107115" cy="338554"/>
            </a:xfrm>
            <a:prstGeom prst="rect">
              <a:avLst/>
            </a:prstGeom>
            <a:noFill/>
          </p:spPr>
          <p:txBody>
            <a:bodyPr wrap="none" rtlCol="0">
              <a:spAutoFit/>
            </a:bodyPr>
            <a:lstStyle/>
            <a:p>
              <a:r>
                <a:rPr lang="en-US" sz="1600">
                  <a:solidFill>
                    <a:schemeClr val="bg1"/>
                  </a:solidFill>
                </a:rPr>
                <a:t>Technical Management</a:t>
              </a:r>
              <a:endParaRPr lang="nl-NL" sz="1600">
                <a:solidFill>
                  <a:schemeClr val="bg1"/>
                </a:solidFill>
              </a:endParaRPr>
            </a:p>
          </p:txBody>
        </p:sp>
        <p:sp>
          <p:nvSpPr>
            <p:cNvPr id="29" name="Rounded Rectangle 28"/>
            <p:cNvSpPr/>
            <p:nvPr/>
          </p:nvSpPr>
          <p:spPr>
            <a:xfrm>
              <a:off x="2631231" y="4425839"/>
              <a:ext cx="4818165" cy="678008"/>
            </a:xfrm>
            <a:prstGeom prst="roundRect">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0" name="TextBox 29"/>
            <p:cNvSpPr txBox="1"/>
            <p:nvPr/>
          </p:nvSpPr>
          <p:spPr>
            <a:xfrm>
              <a:off x="3119534" y="4789717"/>
              <a:ext cx="851515" cy="338554"/>
            </a:xfrm>
            <a:prstGeom prst="rect">
              <a:avLst/>
            </a:prstGeom>
            <a:noFill/>
          </p:spPr>
          <p:txBody>
            <a:bodyPr wrap="none" rtlCol="0">
              <a:spAutoFit/>
            </a:bodyPr>
            <a:lstStyle/>
            <a:p>
              <a:r>
                <a:rPr lang="en-US" sz="1600">
                  <a:solidFill>
                    <a:schemeClr val="bg1"/>
                  </a:solidFill>
                </a:rPr>
                <a:t>Support</a:t>
              </a:r>
              <a:endParaRPr lang="nl-NL" sz="1600">
                <a:solidFill>
                  <a:schemeClr val="bg1"/>
                </a:solidFill>
              </a:endParaRPr>
            </a:p>
          </p:txBody>
        </p:sp>
        <p:sp>
          <p:nvSpPr>
            <p:cNvPr id="31" name="TextBox 30"/>
            <p:cNvSpPr txBox="1"/>
            <p:nvPr/>
          </p:nvSpPr>
          <p:spPr>
            <a:xfrm>
              <a:off x="3571481" y="3857436"/>
              <a:ext cx="683200" cy="369332"/>
            </a:xfrm>
            <a:prstGeom prst="rect">
              <a:avLst/>
            </a:prstGeom>
            <a:noFill/>
          </p:spPr>
          <p:txBody>
            <a:bodyPr wrap="none" rtlCol="0">
              <a:spAutoFit/>
            </a:bodyPr>
            <a:lstStyle/>
            <a:p>
              <a:r>
                <a:rPr lang="en-US">
                  <a:solidFill>
                    <a:schemeClr val="bg1"/>
                  </a:solidFill>
                </a:rPr>
                <a:t>PLAN</a:t>
              </a:r>
              <a:endParaRPr lang="nl-NL">
                <a:solidFill>
                  <a:schemeClr val="bg1"/>
                </a:solidFill>
              </a:endParaRPr>
            </a:p>
          </p:txBody>
        </p:sp>
        <p:sp>
          <p:nvSpPr>
            <p:cNvPr id="32" name="TextBox 31"/>
            <p:cNvSpPr txBox="1"/>
            <p:nvPr/>
          </p:nvSpPr>
          <p:spPr>
            <a:xfrm>
              <a:off x="5659017" y="3857436"/>
              <a:ext cx="755335" cy="369332"/>
            </a:xfrm>
            <a:prstGeom prst="rect">
              <a:avLst/>
            </a:prstGeom>
            <a:noFill/>
          </p:spPr>
          <p:txBody>
            <a:bodyPr wrap="none" rtlCol="0">
              <a:spAutoFit/>
            </a:bodyPr>
            <a:lstStyle/>
            <a:p>
              <a:r>
                <a:rPr lang="en-US">
                  <a:solidFill>
                    <a:schemeClr val="bg1">
                      <a:lumMod val="50000"/>
                    </a:schemeClr>
                  </a:solidFill>
                </a:rPr>
                <a:t>BUILD</a:t>
              </a:r>
              <a:endParaRPr lang="nl-NL">
                <a:solidFill>
                  <a:schemeClr val="bg1">
                    <a:lumMod val="50000"/>
                  </a:schemeClr>
                </a:solidFill>
              </a:endParaRPr>
            </a:p>
          </p:txBody>
        </p:sp>
        <p:sp>
          <p:nvSpPr>
            <p:cNvPr id="33" name="TextBox 32"/>
            <p:cNvSpPr txBox="1"/>
            <p:nvPr/>
          </p:nvSpPr>
          <p:spPr>
            <a:xfrm>
              <a:off x="7780912" y="3820327"/>
              <a:ext cx="606256" cy="369332"/>
            </a:xfrm>
            <a:prstGeom prst="rect">
              <a:avLst/>
            </a:prstGeom>
            <a:noFill/>
          </p:spPr>
          <p:txBody>
            <a:bodyPr wrap="none" rtlCol="0">
              <a:spAutoFit/>
            </a:bodyPr>
            <a:lstStyle/>
            <a:p>
              <a:r>
                <a:rPr lang="en-US">
                  <a:solidFill>
                    <a:schemeClr val="bg1"/>
                  </a:solidFill>
                </a:rPr>
                <a:t>RUN</a:t>
              </a:r>
              <a:endParaRPr lang="nl-NL">
                <a:solidFill>
                  <a:schemeClr val="bg1"/>
                </a:solidFill>
              </a:endParaRPr>
            </a:p>
          </p:txBody>
        </p:sp>
        <p:sp>
          <p:nvSpPr>
            <p:cNvPr id="34" name="Rounded Rectangle 33"/>
            <p:cNvSpPr/>
            <p:nvPr/>
          </p:nvSpPr>
          <p:spPr>
            <a:xfrm>
              <a:off x="5527321" y="2600132"/>
              <a:ext cx="1200050" cy="1300064"/>
            </a:xfrm>
            <a:prstGeom prst="roundRect">
              <a:avLst/>
            </a:prstGeom>
            <a:noFill/>
            <a:ln w="317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lumMod val="50000"/>
                    </a:schemeClr>
                  </a:solidFill>
                </a:rPr>
                <a:t>Develop-</a:t>
              </a:r>
              <a:r>
                <a:rPr lang="en-US" sz="1600" err="1">
                  <a:solidFill>
                    <a:schemeClr val="bg1">
                      <a:lumMod val="50000"/>
                    </a:schemeClr>
                  </a:solidFill>
                </a:rPr>
                <a:t>ment</a:t>
              </a:r>
              <a:endParaRPr lang="nl-NL" sz="1600">
                <a:solidFill>
                  <a:schemeClr val="bg1">
                    <a:lumMod val="50000"/>
                  </a:schemeClr>
                </a:solidFill>
              </a:endParaRPr>
            </a:p>
          </p:txBody>
        </p:sp>
        <p:sp>
          <p:nvSpPr>
            <p:cNvPr id="35" name="Rounded Rectangle 34"/>
            <p:cNvSpPr/>
            <p:nvPr/>
          </p:nvSpPr>
          <p:spPr>
            <a:xfrm>
              <a:off x="3456993" y="2643678"/>
              <a:ext cx="1941828" cy="1256518"/>
            </a:xfrm>
            <a:prstGeom prst="roundRect">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Design</a:t>
              </a:r>
              <a:endParaRPr lang="nl-NL"/>
            </a:p>
          </p:txBody>
        </p:sp>
        <p:sp>
          <p:nvSpPr>
            <p:cNvPr id="36" name="Rounded Rectangle 35"/>
            <p:cNvSpPr/>
            <p:nvPr/>
          </p:nvSpPr>
          <p:spPr>
            <a:xfrm>
              <a:off x="6865771" y="2618792"/>
              <a:ext cx="2139811" cy="1256518"/>
            </a:xfrm>
            <a:prstGeom prst="roundRect">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Service &amp; operation</a:t>
              </a:r>
              <a:endParaRPr lang="nl-NL"/>
            </a:p>
          </p:txBody>
        </p:sp>
        <p:sp>
          <p:nvSpPr>
            <p:cNvPr id="37" name="TextBox 36"/>
            <p:cNvSpPr txBox="1"/>
            <p:nvPr/>
          </p:nvSpPr>
          <p:spPr>
            <a:xfrm>
              <a:off x="3939951" y="5309116"/>
              <a:ext cx="4177874" cy="523220"/>
            </a:xfrm>
            <a:prstGeom prst="rect">
              <a:avLst/>
            </a:prstGeom>
            <a:noFill/>
          </p:spPr>
          <p:txBody>
            <a:bodyPr wrap="none" rtlCol="0">
              <a:spAutoFit/>
            </a:bodyPr>
            <a:lstStyle/>
            <a:p>
              <a:pPr algn="ctr"/>
              <a:r>
                <a:rPr lang="en-US" sz="1400"/>
                <a:t>Core </a:t>
              </a:r>
              <a:r>
                <a:rPr lang="en-US" sz="1400" err="1"/>
                <a:t>competenties</a:t>
              </a:r>
              <a:r>
                <a:rPr lang="en-US" sz="1400"/>
                <a:t> van Demand </a:t>
              </a:r>
              <a:r>
                <a:rPr lang="en-US" sz="1400" err="1"/>
                <a:t>gepositioneerd</a:t>
              </a:r>
              <a:r>
                <a:rPr lang="en-US" sz="1400"/>
                <a:t> op het</a:t>
              </a:r>
            </a:p>
            <a:p>
              <a:pPr algn="ctr"/>
              <a:r>
                <a:rPr lang="en-US" sz="1400"/>
                <a:t>ICT Business Process (e-CF Dimension 1)</a:t>
              </a:r>
              <a:endParaRPr lang="nl-NL" sz="1400"/>
            </a:p>
          </p:txBody>
        </p:sp>
      </p:grpSp>
      <p:grpSp>
        <p:nvGrpSpPr>
          <p:cNvPr id="38" name="Group 37"/>
          <p:cNvGrpSpPr>
            <a:grpSpLocks noChangeAspect="1"/>
          </p:cNvGrpSpPr>
          <p:nvPr/>
        </p:nvGrpSpPr>
        <p:grpSpPr>
          <a:xfrm>
            <a:off x="3375916" y="3191854"/>
            <a:ext cx="721672" cy="657259"/>
            <a:chOff x="518417" y="1888067"/>
            <a:chExt cx="1004012" cy="914400"/>
          </a:xfrm>
        </p:grpSpPr>
        <p:sp>
          <p:nvSpPr>
            <p:cNvPr id="2" name="Oval 1"/>
            <p:cNvSpPr/>
            <p:nvPr/>
          </p:nvSpPr>
          <p:spPr>
            <a:xfrm>
              <a:off x="558800" y="1888067"/>
              <a:ext cx="914400" cy="914400"/>
            </a:xfrm>
            <a:prstGeom prst="ellipse">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600">
                <a:solidFill>
                  <a:schemeClr val="tx1"/>
                </a:solidFill>
              </a:endParaRPr>
            </a:p>
          </p:txBody>
        </p:sp>
        <p:sp>
          <p:nvSpPr>
            <p:cNvPr id="3" name="TextBox 2"/>
            <p:cNvSpPr txBox="1"/>
            <p:nvPr/>
          </p:nvSpPr>
          <p:spPr>
            <a:xfrm>
              <a:off x="518417" y="2095500"/>
              <a:ext cx="1004012" cy="556646"/>
            </a:xfrm>
            <a:prstGeom prst="rect">
              <a:avLst/>
            </a:prstGeom>
            <a:noFill/>
          </p:spPr>
          <p:txBody>
            <a:bodyPr wrap="none" rtlCol="0">
              <a:spAutoFit/>
            </a:bodyPr>
            <a:lstStyle/>
            <a:p>
              <a:pPr algn="ctr"/>
              <a:r>
                <a:rPr lang="en-US" sz="1000"/>
                <a:t>Enterprise</a:t>
              </a:r>
            </a:p>
            <a:p>
              <a:pPr algn="ctr"/>
              <a:r>
                <a:rPr lang="en-US" sz="1000"/>
                <a:t>architect</a:t>
              </a:r>
              <a:endParaRPr lang="nl-NL" sz="1000"/>
            </a:p>
          </p:txBody>
        </p:sp>
      </p:grpSp>
      <p:grpSp>
        <p:nvGrpSpPr>
          <p:cNvPr id="39" name="Group 38"/>
          <p:cNvGrpSpPr>
            <a:grpSpLocks noChangeAspect="1"/>
          </p:cNvGrpSpPr>
          <p:nvPr/>
        </p:nvGrpSpPr>
        <p:grpSpPr>
          <a:xfrm>
            <a:off x="3435148" y="2286018"/>
            <a:ext cx="657259" cy="657259"/>
            <a:chOff x="558800" y="1888067"/>
            <a:chExt cx="914400" cy="914400"/>
          </a:xfrm>
        </p:grpSpPr>
        <p:sp>
          <p:nvSpPr>
            <p:cNvPr id="40" name="Oval 39"/>
            <p:cNvSpPr/>
            <p:nvPr/>
          </p:nvSpPr>
          <p:spPr>
            <a:xfrm>
              <a:off x="558800" y="1888067"/>
              <a:ext cx="914400" cy="914400"/>
            </a:xfrm>
            <a:prstGeom prst="ellipse">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600">
                <a:solidFill>
                  <a:schemeClr val="tx1"/>
                </a:solidFill>
              </a:endParaRPr>
            </a:p>
          </p:txBody>
        </p:sp>
        <p:sp>
          <p:nvSpPr>
            <p:cNvPr id="41" name="TextBox 40"/>
            <p:cNvSpPr txBox="1"/>
            <p:nvPr/>
          </p:nvSpPr>
          <p:spPr>
            <a:xfrm>
              <a:off x="580862" y="2095500"/>
              <a:ext cx="879124" cy="556646"/>
            </a:xfrm>
            <a:prstGeom prst="rect">
              <a:avLst/>
            </a:prstGeom>
            <a:noFill/>
          </p:spPr>
          <p:txBody>
            <a:bodyPr wrap="none" rtlCol="0">
              <a:spAutoFit/>
            </a:bodyPr>
            <a:lstStyle/>
            <a:p>
              <a:pPr algn="ctr"/>
              <a:r>
                <a:rPr lang="en-US" sz="1000"/>
                <a:t>Business</a:t>
              </a:r>
            </a:p>
            <a:p>
              <a:pPr algn="ctr"/>
              <a:r>
                <a:rPr lang="en-US" sz="1000"/>
                <a:t>analyst</a:t>
              </a:r>
              <a:endParaRPr lang="nl-NL" sz="1000"/>
            </a:p>
          </p:txBody>
        </p:sp>
      </p:grpSp>
      <p:grpSp>
        <p:nvGrpSpPr>
          <p:cNvPr id="42" name="Group 41"/>
          <p:cNvGrpSpPr>
            <a:grpSpLocks noChangeAspect="1"/>
          </p:cNvGrpSpPr>
          <p:nvPr/>
        </p:nvGrpSpPr>
        <p:grpSpPr>
          <a:xfrm>
            <a:off x="4703520" y="3217705"/>
            <a:ext cx="657259" cy="657259"/>
            <a:chOff x="558800" y="1888067"/>
            <a:chExt cx="914400" cy="914400"/>
          </a:xfrm>
        </p:grpSpPr>
        <p:sp>
          <p:nvSpPr>
            <p:cNvPr id="43" name="Oval 42"/>
            <p:cNvSpPr/>
            <p:nvPr/>
          </p:nvSpPr>
          <p:spPr>
            <a:xfrm>
              <a:off x="558800" y="1888067"/>
              <a:ext cx="914400" cy="914400"/>
            </a:xfrm>
            <a:prstGeom prst="ellipse">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600">
                <a:solidFill>
                  <a:schemeClr val="tx1"/>
                </a:solidFill>
              </a:endParaRPr>
            </a:p>
          </p:txBody>
        </p:sp>
        <p:sp>
          <p:nvSpPr>
            <p:cNvPr id="44" name="TextBox 43"/>
            <p:cNvSpPr txBox="1"/>
            <p:nvPr/>
          </p:nvSpPr>
          <p:spPr>
            <a:xfrm>
              <a:off x="570827" y="2095500"/>
              <a:ext cx="899197" cy="556646"/>
            </a:xfrm>
            <a:prstGeom prst="rect">
              <a:avLst/>
            </a:prstGeom>
            <a:noFill/>
          </p:spPr>
          <p:txBody>
            <a:bodyPr wrap="none" rtlCol="0">
              <a:spAutoFit/>
            </a:bodyPr>
            <a:lstStyle/>
            <a:p>
              <a:pPr algn="ctr"/>
              <a:r>
                <a:rPr lang="en-US" sz="1000"/>
                <a:t>Systems</a:t>
              </a:r>
            </a:p>
            <a:p>
              <a:pPr algn="ctr"/>
              <a:r>
                <a:rPr lang="en-US" sz="1000"/>
                <a:t>architect</a:t>
              </a:r>
              <a:endParaRPr lang="nl-NL" sz="1000"/>
            </a:p>
          </p:txBody>
        </p:sp>
      </p:grpSp>
      <p:grpSp>
        <p:nvGrpSpPr>
          <p:cNvPr id="45" name="Group 44"/>
          <p:cNvGrpSpPr>
            <a:grpSpLocks noChangeAspect="1"/>
          </p:cNvGrpSpPr>
          <p:nvPr/>
        </p:nvGrpSpPr>
        <p:grpSpPr>
          <a:xfrm>
            <a:off x="5972509" y="1273052"/>
            <a:ext cx="704039" cy="657260"/>
            <a:chOff x="530685" y="1888067"/>
            <a:chExt cx="979482" cy="914400"/>
          </a:xfrm>
        </p:grpSpPr>
        <p:sp>
          <p:nvSpPr>
            <p:cNvPr id="46" name="Oval 45"/>
            <p:cNvSpPr/>
            <p:nvPr/>
          </p:nvSpPr>
          <p:spPr>
            <a:xfrm>
              <a:off x="558800" y="1888067"/>
              <a:ext cx="914400" cy="914400"/>
            </a:xfrm>
            <a:prstGeom prst="ellipse">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600">
                <a:solidFill>
                  <a:schemeClr val="tx1"/>
                </a:solidFill>
              </a:endParaRPr>
            </a:p>
          </p:txBody>
        </p:sp>
        <p:sp>
          <p:nvSpPr>
            <p:cNvPr id="47" name="TextBox 46"/>
            <p:cNvSpPr txBox="1"/>
            <p:nvPr/>
          </p:nvSpPr>
          <p:spPr>
            <a:xfrm>
              <a:off x="530685" y="1971674"/>
              <a:ext cx="979482" cy="770739"/>
            </a:xfrm>
            <a:prstGeom prst="rect">
              <a:avLst/>
            </a:prstGeom>
            <a:noFill/>
          </p:spPr>
          <p:txBody>
            <a:bodyPr wrap="none" rtlCol="0">
              <a:spAutoFit/>
            </a:bodyPr>
            <a:lstStyle/>
            <a:p>
              <a:pPr algn="ctr"/>
              <a:r>
                <a:rPr lang="en-US" sz="1000"/>
                <a:t>Quality</a:t>
              </a:r>
            </a:p>
            <a:p>
              <a:pPr algn="ctr"/>
              <a:r>
                <a:rPr lang="en-US" sz="1000"/>
                <a:t>assurance</a:t>
              </a:r>
            </a:p>
            <a:p>
              <a:pPr algn="ctr"/>
              <a:r>
                <a:rPr lang="en-US" sz="1000"/>
                <a:t>manager</a:t>
              </a:r>
              <a:endParaRPr lang="nl-NL" sz="1000"/>
            </a:p>
          </p:txBody>
        </p:sp>
      </p:grpSp>
      <p:grpSp>
        <p:nvGrpSpPr>
          <p:cNvPr id="48" name="Group 47"/>
          <p:cNvGrpSpPr>
            <a:grpSpLocks noChangeAspect="1"/>
          </p:cNvGrpSpPr>
          <p:nvPr/>
        </p:nvGrpSpPr>
        <p:grpSpPr>
          <a:xfrm>
            <a:off x="7179752" y="1230793"/>
            <a:ext cx="801823" cy="707886"/>
            <a:chOff x="462665" y="1857375"/>
            <a:chExt cx="1115522" cy="984834"/>
          </a:xfrm>
        </p:grpSpPr>
        <p:sp>
          <p:nvSpPr>
            <p:cNvPr id="49" name="Oval 48"/>
            <p:cNvSpPr/>
            <p:nvPr/>
          </p:nvSpPr>
          <p:spPr>
            <a:xfrm>
              <a:off x="558800" y="1888067"/>
              <a:ext cx="914400" cy="914400"/>
            </a:xfrm>
            <a:prstGeom prst="ellipse">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600">
                <a:solidFill>
                  <a:schemeClr val="tx1"/>
                </a:solidFill>
              </a:endParaRPr>
            </a:p>
          </p:txBody>
        </p:sp>
        <p:sp>
          <p:nvSpPr>
            <p:cNvPr id="50" name="TextBox 49"/>
            <p:cNvSpPr txBox="1"/>
            <p:nvPr/>
          </p:nvSpPr>
          <p:spPr>
            <a:xfrm>
              <a:off x="462665" y="1857375"/>
              <a:ext cx="1115522" cy="984834"/>
            </a:xfrm>
            <a:prstGeom prst="rect">
              <a:avLst/>
            </a:prstGeom>
            <a:noFill/>
          </p:spPr>
          <p:txBody>
            <a:bodyPr wrap="none" rtlCol="0">
              <a:spAutoFit/>
            </a:bodyPr>
            <a:lstStyle/>
            <a:p>
              <a:pPr algn="ctr"/>
              <a:r>
                <a:rPr lang="en-US" sz="1000"/>
                <a:t>Chief</a:t>
              </a:r>
            </a:p>
            <a:p>
              <a:pPr algn="ctr"/>
              <a:r>
                <a:rPr lang="en-US" sz="1000"/>
                <a:t>information</a:t>
              </a:r>
            </a:p>
            <a:p>
              <a:pPr algn="ctr"/>
              <a:r>
                <a:rPr lang="en-US" sz="1000"/>
                <a:t>security</a:t>
              </a:r>
            </a:p>
            <a:p>
              <a:pPr algn="ctr"/>
              <a:r>
                <a:rPr lang="en-US" sz="1000"/>
                <a:t>officer</a:t>
              </a:r>
              <a:endParaRPr lang="nl-NL" sz="1000"/>
            </a:p>
          </p:txBody>
        </p:sp>
      </p:grpSp>
    </p:spTree>
    <p:extLst>
      <p:ext uri="{BB962C8B-B14F-4D97-AF65-F5344CB8AC3E}">
        <p14:creationId xmlns:p14="http://schemas.microsoft.com/office/powerpoint/2010/main" val="31753593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04212" y="982512"/>
            <a:ext cx="6687483" cy="4753638"/>
          </a:xfrm>
          <a:prstGeom prst="rect">
            <a:avLst/>
          </a:prstGeom>
        </p:spPr>
      </p:pic>
    </p:spTree>
    <p:extLst>
      <p:ext uri="{BB962C8B-B14F-4D97-AF65-F5344CB8AC3E}">
        <p14:creationId xmlns:p14="http://schemas.microsoft.com/office/powerpoint/2010/main" val="3955672854"/>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7E8B78BD1815C408564D184842099D6" ma:contentTypeVersion="2" ma:contentTypeDescription="Een nieuw document maken." ma:contentTypeScope="" ma:versionID="186b4ad7b8d29baa72d181e494484d20">
  <xsd:schema xmlns:xsd="http://www.w3.org/2001/XMLSchema" xmlns:xs="http://www.w3.org/2001/XMLSchema" xmlns:p="http://schemas.microsoft.com/office/2006/metadata/properties" xmlns:ns2="b847486a-bfa8-417c-a443-e6566d856c77" targetNamespace="http://schemas.microsoft.com/office/2006/metadata/properties" ma:root="true" ma:fieldsID="1d909bec01550ad889364510a1d43b64" ns2:_="">
    <xsd:import namespace="b847486a-bfa8-417c-a443-e6566d856c77"/>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847486a-bfa8-417c-a443-e6566d856c77"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B6A9F84-10DF-474C-8DFE-C0EE2F4A585E}">
  <ds:schemaRefs>
    <ds:schemaRef ds:uri="http://purl.org/dc/terms/"/>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http://schemas.microsoft.com/office/infopath/2007/PartnerControls"/>
    <ds:schemaRef ds:uri="b847486a-bfa8-417c-a443-e6566d856c77"/>
    <ds:schemaRef ds:uri="http://www.w3.org/XML/1998/namespace"/>
    <ds:schemaRef ds:uri="http://purl.org/dc/dcmitype/"/>
  </ds:schemaRefs>
</ds:datastoreItem>
</file>

<file path=customXml/itemProps2.xml><?xml version="1.0" encoding="utf-8"?>
<ds:datastoreItem xmlns:ds="http://schemas.openxmlformats.org/officeDocument/2006/customXml" ds:itemID="{74F8816B-9864-4B79-BC67-959348710E87}">
  <ds:schemaRefs>
    <ds:schemaRef ds:uri="http://schemas.microsoft.com/sharepoint/v3/contenttype/forms"/>
  </ds:schemaRefs>
</ds:datastoreItem>
</file>

<file path=customXml/itemProps3.xml><?xml version="1.0" encoding="utf-8"?>
<ds:datastoreItem xmlns:ds="http://schemas.openxmlformats.org/officeDocument/2006/customXml" ds:itemID="{50D089BC-778E-4B3B-B831-338CE25D359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847486a-bfa8-417c-a443-e6566d856c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34</TotalTime>
  <Words>211</Words>
  <Application>Microsoft Office PowerPoint</Application>
  <PresentationFormat>Breedbeeld</PresentationFormat>
  <Paragraphs>109</Paragraphs>
  <Slides>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6</vt:i4>
      </vt:variant>
    </vt:vector>
  </HeadingPairs>
  <TitlesOfParts>
    <vt:vector size="10" baseType="lpstr">
      <vt:lpstr>Arial</vt:lpstr>
      <vt:lpstr>Calibri</vt:lpstr>
      <vt:lpstr>Calibri Light</vt:lpstr>
      <vt:lpstr>Kantoorthema</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Willem Krijgsman</dc:creator>
  <cp:lastModifiedBy>Patrick Groenewoud</cp:lastModifiedBy>
  <cp:revision>5</cp:revision>
  <dcterms:modified xsi:type="dcterms:W3CDTF">2017-06-19T11:58:07Z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0x01010037E8B78BD1815C408564D184842099D6</vt:lpwstr>
  </property>
</Properties>
</file>